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4" r:id="rId2"/>
    <p:sldId id="263" r:id="rId3"/>
    <p:sldId id="274" r:id="rId4"/>
    <p:sldId id="257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4A817-06BC-438E-B2BE-E41521C84C8C}" type="datetimeFigureOut">
              <a:rPr lang="es-MX" smtClean="0"/>
              <a:t>09/02/2016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DB0DD-43A0-4F53-8613-07AADB7048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7999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4042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09/02/2016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:» AUDIENCIA 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INICIAL»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Noemí Romero Arciniega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Enero- Julio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AutoShape 3"/>
          <p:cNvSpPr>
            <a:spLocks/>
          </p:cNvSpPr>
          <p:nvPr/>
        </p:nvSpPr>
        <p:spPr bwMode="auto">
          <a:xfrm>
            <a:off x="581546" y="3372074"/>
            <a:ext cx="3441278" cy="14287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2772" name="AutoShape 4"/>
          <p:cNvSpPr>
            <a:spLocks/>
          </p:cNvSpPr>
          <p:nvPr/>
        </p:nvSpPr>
        <p:spPr bwMode="auto">
          <a:xfrm>
            <a:off x="938734" y="3943574"/>
            <a:ext cx="2945680" cy="39402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2000" b="1" dirty="0" smtClean="0">
                <a:latin typeface="Verdana" charset="0"/>
                <a:cs typeface="Verdana" charset="0"/>
                <a:sym typeface="Verdana" charset="0"/>
              </a:rPr>
              <a:t>INICIAL</a:t>
            </a:r>
            <a:endParaRPr lang="en-US" dirty="0">
              <a:cs typeface="Baskerville" charset="0"/>
            </a:endParaRPr>
          </a:p>
        </p:txBody>
      </p:sp>
      <p:sp>
        <p:nvSpPr>
          <p:cNvPr id="32773" name="AutoShape 5"/>
          <p:cNvSpPr>
            <a:spLocks/>
          </p:cNvSpPr>
          <p:nvPr/>
        </p:nvSpPr>
        <p:spPr bwMode="auto">
          <a:xfrm>
            <a:off x="1510234" y="2371949"/>
            <a:ext cx="6438305" cy="5715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3200" b="1">
                <a:latin typeface="Verdana" charset="0"/>
                <a:cs typeface="Verdana" charset="0"/>
                <a:sym typeface="Verdana" charset="0"/>
              </a:rPr>
              <a:t>P R O C E S O        P E N A L</a:t>
            </a:r>
            <a:endParaRPr lang="en-US">
              <a:cs typeface="Baskerville" charset="0"/>
            </a:endParaRPr>
          </a:p>
        </p:txBody>
      </p:sp>
      <p:sp>
        <p:nvSpPr>
          <p:cNvPr id="32774" name="AutoShape 6"/>
          <p:cNvSpPr>
            <a:spLocks/>
          </p:cNvSpPr>
          <p:nvPr/>
        </p:nvSpPr>
        <p:spPr bwMode="auto">
          <a:xfrm>
            <a:off x="4296296" y="3372074"/>
            <a:ext cx="3892227" cy="14287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DADAD"/>
          </a:solidFill>
          <a:ln w="25400" cap="flat" cmpd="sng">
            <a:solidFill>
              <a:srgbClr val="ADADAD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2775" name="AutoShape 7"/>
          <p:cNvSpPr>
            <a:spLocks/>
          </p:cNvSpPr>
          <p:nvPr/>
        </p:nvSpPr>
        <p:spPr bwMode="auto">
          <a:xfrm>
            <a:off x="2339752" y="4941168"/>
            <a:ext cx="723305" cy="45653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2400" dirty="0">
                <a:latin typeface="Verdana" charset="0"/>
                <a:cs typeface="Verdana" charset="0"/>
                <a:sym typeface="Verdana" charset="0"/>
              </a:rPr>
              <a:t>MP</a:t>
            </a:r>
            <a:endParaRPr lang="en-US" dirty="0">
              <a:cs typeface="Baskerville" charset="0"/>
            </a:endParaRPr>
          </a:p>
        </p:txBody>
      </p:sp>
      <p:sp>
        <p:nvSpPr>
          <p:cNvPr id="32776" name="AutoShape 8"/>
          <p:cNvSpPr>
            <a:spLocks/>
          </p:cNvSpPr>
          <p:nvPr/>
        </p:nvSpPr>
        <p:spPr bwMode="auto">
          <a:xfrm>
            <a:off x="4721573" y="3578573"/>
            <a:ext cx="2945681" cy="100347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2000" b="1" dirty="0" smtClean="0">
                <a:latin typeface="Verdana" charset="0"/>
                <a:cs typeface="Verdana" charset="0"/>
                <a:sym typeface="Verdana" charset="0"/>
              </a:rPr>
              <a:t>COMPLEMENTARIA</a:t>
            </a:r>
            <a:endParaRPr lang="en-US" dirty="0">
              <a:latin typeface="Arial" charset="0"/>
              <a:cs typeface="Arial" charset="0"/>
              <a:sym typeface="Arial" charset="0"/>
            </a:endParaRPr>
          </a:p>
          <a:p>
            <a:pPr>
              <a:buFont typeface="Verdana" charset="0"/>
              <a:buNone/>
              <a:defRPr/>
            </a:pPr>
            <a:r>
              <a:rPr lang="en-US" sz="2000" b="1" dirty="0">
                <a:latin typeface="Verdana" charset="0"/>
                <a:cs typeface="Verdana" charset="0"/>
                <a:sym typeface="Verdana" charset="0"/>
              </a:rPr>
              <a:t>O</a:t>
            </a:r>
            <a:endParaRPr lang="en-US" dirty="0">
              <a:latin typeface="Arial" charset="0"/>
              <a:cs typeface="Arial" charset="0"/>
              <a:sym typeface="Arial" charset="0"/>
            </a:endParaRPr>
          </a:p>
          <a:p>
            <a:pPr>
              <a:buFont typeface="Verdana" charset="0"/>
              <a:buNone/>
              <a:defRPr/>
            </a:pPr>
            <a:r>
              <a:rPr lang="en-US" sz="2000" b="1" dirty="0" smtClean="0">
                <a:latin typeface="Verdana" charset="0"/>
                <a:cs typeface="Verdana" charset="0"/>
                <a:sym typeface="Verdana" charset="0"/>
              </a:rPr>
              <a:t>JUDICIALIZADA</a:t>
            </a:r>
          </a:p>
          <a:p>
            <a:pPr>
              <a:buFont typeface="Verdana" charset="0"/>
              <a:buNone/>
              <a:defRPr/>
            </a:pPr>
            <a:endParaRPr lang="en-US" dirty="0">
              <a:cs typeface="Baskerville" charset="0"/>
            </a:endParaRPr>
          </a:p>
        </p:txBody>
      </p:sp>
      <p:sp>
        <p:nvSpPr>
          <p:cNvPr id="32777" name="AutoShape 9"/>
          <p:cNvSpPr>
            <a:spLocks/>
          </p:cNvSpPr>
          <p:nvPr/>
        </p:nvSpPr>
        <p:spPr bwMode="auto">
          <a:xfrm>
            <a:off x="3275856" y="5805264"/>
            <a:ext cx="2514824" cy="45653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2200" dirty="0">
                <a:cs typeface="Baskerville" charset="0"/>
              </a:rPr>
              <a:t>QUIEN  CONOCE</a:t>
            </a:r>
          </a:p>
        </p:txBody>
      </p:sp>
      <p:sp>
        <p:nvSpPr>
          <p:cNvPr id="32778" name="AutoShape 10"/>
          <p:cNvSpPr>
            <a:spLocks/>
          </p:cNvSpPr>
          <p:nvPr/>
        </p:nvSpPr>
        <p:spPr bwMode="auto">
          <a:xfrm>
            <a:off x="5653609" y="4943699"/>
            <a:ext cx="1015752" cy="45653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2400" dirty="0">
                <a:latin typeface="Verdana" charset="0"/>
                <a:cs typeface="Verdana" charset="0"/>
                <a:sym typeface="Verdana" charset="0"/>
              </a:rPr>
              <a:t>JUEZ</a:t>
            </a:r>
            <a:endParaRPr lang="en-US" dirty="0">
              <a:cs typeface="Baskerville" charset="0"/>
            </a:endParaRPr>
          </a:p>
        </p:txBody>
      </p:sp>
      <p:sp>
        <p:nvSpPr>
          <p:cNvPr id="32779" name="AutoShape 11"/>
          <p:cNvSpPr>
            <a:spLocks/>
          </p:cNvSpPr>
          <p:nvPr/>
        </p:nvSpPr>
        <p:spPr bwMode="auto">
          <a:xfrm>
            <a:off x="5439296" y="5515199"/>
            <a:ext cx="928688" cy="5715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16615" y="16200"/>
                </a:lnTo>
                <a:lnTo>
                  <a:pt x="16615" y="5400"/>
                </a:lnTo>
                <a:lnTo>
                  <a:pt x="14953" y="5400"/>
                </a:lnTo>
                <a:lnTo>
                  <a:pt x="18276" y="0"/>
                </a:lnTo>
                <a:lnTo>
                  <a:pt x="21600" y="5400"/>
                </a:lnTo>
                <a:lnTo>
                  <a:pt x="19938" y="5400"/>
                </a:lnTo>
                <a:lnTo>
                  <a:pt x="1993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32780" name="AutoShape 12"/>
          <p:cNvSpPr>
            <a:spLocks/>
          </p:cNvSpPr>
          <p:nvPr/>
        </p:nvSpPr>
        <p:spPr bwMode="auto">
          <a:xfrm flipH="1">
            <a:off x="2224609" y="5586636"/>
            <a:ext cx="928688" cy="5715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16615" y="16200"/>
                </a:lnTo>
                <a:lnTo>
                  <a:pt x="16615" y="5400"/>
                </a:lnTo>
                <a:lnTo>
                  <a:pt x="14953" y="5400"/>
                </a:lnTo>
                <a:lnTo>
                  <a:pt x="18276" y="0"/>
                </a:lnTo>
                <a:lnTo>
                  <a:pt x="21600" y="5400"/>
                </a:lnTo>
                <a:lnTo>
                  <a:pt x="19938" y="5400"/>
                </a:lnTo>
                <a:lnTo>
                  <a:pt x="1993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46662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AutoShape 1"/>
          <p:cNvSpPr>
            <a:spLocks/>
          </p:cNvSpPr>
          <p:nvPr/>
        </p:nvSpPr>
        <p:spPr bwMode="auto">
          <a:xfrm>
            <a:off x="471041" y="3557365"/>
            <a:ext cx="8397255" cy="14287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4818" name="AutoShape 2"/>
          <p:cNvSpPr>
            <a:spLocks/>
          </p:cNvSpPr>
          <p:nvPr/>
        </p:nvSpPr>
        <p:spPr bwMode="auto">
          <a:xfrm>
            <a:off x="8712027" y="3628802"/>
            <a:ext cx="179710" cy="12858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C000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4819" name="AutoShape 3"/>
          <p:cNvSpPr>
            <a:spLocks/>
          </p:cNvSpPr>
          <p:nvPr/>
        </p:nvSpPr>
        <p:spPr bwMode="auto">
          <a:xfrm>
            <a:off x="395139" y="2042666"/>
            <a:ext cx="2029271" cy="51457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4820" name="AutoShape 4"/>
          <p:cNvSpPr>
            <a:spLocks/>
          </p:cNvSpPr>
          <p:nvPr/>
        </p:nvSpPr>
        <p:spPr bwMode="auto">
          <a:xfrm>
            <a:off x="395139" y="2163217"/>
            <a:ext cx="2070572" cy="30584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1400" b="1" dirty="0" smtClean="0">
                <a:latin typeface="Verdana" charset="0"/>
                <a:cs typeface="Verdana" charset="0"/>
                <a:sym typeface="Verdana" charset="0"/>
              </a:rPr>
              <a:t>INICIAL</a:t>
            </a:r>
            <a:endParaRPr lang="en-US" dirty="0">
              <a:cs typeface="Baskerville" charset="0"/>
            </a:endParaRPr>
          </a:p>
        </p:txBody>
      </p:sp>
      <p:grpSp>
        <p:nvGrpSpPr>
          <p:cNvPr id="10245" name="Group 5"/>
          <p:cNvGrpSpPr>
            <a:grpSpLocks/>
          </p:cNvGrpSpPr>
          <p:nvPr/>
        </p:nvGrpSpPr>
        <p:grpSpPr bwMode="auto">
          <a:xfrm>
            <a:off x="2481337" y="2042666"/>
            <a:ext cx="2018109" cy="514574"/>
            <a:chOff x="0" y="0"/>
            <a:chExt cx="159" cy="41"/>
          </a:xfrm>
        </p:grpSpPr>
        <p:sp>
          <p:nvSpPr>
            <p:cNvPr id="34822" name="AutoShape 6"/>
            <p:cNvSpPr>
              <a:spLocks/>
            </p:cNvSpPr>
            <p:nvPr/>
          </p:nvSpPr>
          <p:spPr bwMode="auto">
            <a:xfrm>
              <a:off x="0" y="0"/>
              <a:ext cx="159" cy="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ADADAD"/>
            </a:solidFill>
            <a:ln w="25400" cap="flat" cmpd="sng">
              <a:solidFill>
                <a:srgbClr val="ADADAD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34823" name="AutoShape 7"/>
            <p:cNvSpPr>
              <a:spLocks/>
            </p:cNvSpPr>
            <p:nvPr/>
          </p:nvSpPr>
          <p:spPr bwMode="auto">
            <a:xfrm>
              <a:off x="0" y="8"/>
              <a:ext cx="159" cy="2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ADAD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Font typeface="Verdana" charset="0"/>
                <a:buNone/>
                <a:defRPr/>
              </a:pPr>
              <a:r>
                <a:rPr lang="en-US" sz="1400" b="1" dirty="0" smtClean="0">
                  <a:latin typeface="Verdana" charset="0"/>
                  <a:cs typeface="Verdana" charset="0"/>
                  <a:sym typeface="Verdana" charset="0"/>
                </a:rPr>
                <a:t>COMPLEMENTARIA</a:t>
              </a:r>
              <a:endParaRPr lang="en-US" dirty="0">
                <a:cs typeface="Baskerville" charset="0"/>
              </a:endParaRPr>
            </a:p>
          </p:txBody>
        </p:sp>
      </p:grpSp>
      <p:sp>
        <p:nvSpPr>
          <p:cNvPr id="34824" name="AutoShape 8"/>
          <p:cNvSpPr>
            <a:spLocks/>
          </p:cNvSpPr>
          <p:nvPr/>
        </p:nvSpPr>
        <p:spPr bwMode="auto">
          <a:xfrm>
            <a:off x="6007448" y="3166691"/>
            <a:ext cx="3365376" cy="39402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2000" b="1">
                <a:latin typeface="Verdana" charset="0"/>
                <a:cs typeface="Verdana" charset="0"/>
                <a:sym typeface="Verdana" charset="0"/>
              </a:rPr>
              <a:t>JUDICIALIZACIÓN</a:t>
            </a:r>
            <a:endParaRPr lang="en-US">
              <a:cs typeface="Baskerville" charset="0"/>
            </a:endParaRPr>
          </a:p>
        </p:txBody>
      </p:sp>
      <p:grpSp>
        <p:nvGrpSpPr>
          <p:cNvPr id="10247" name="Group 9"/>
          <p:cNvGrpSpPr>
            <a:grpSpLocks/>
          </p:cNvGrpSpPr>
          <p:nvPr/>
        </p:nvGrpSpPr>
        <p:grpSpPr bwMode="auto">
          <a:xfrm>
            <a:off x="4627811" y="2079501"/>
            <a:ext cx="2016994" cy="465460"/>
            <a:chOff x="0" y="0"/>
            <a:chExt cx="159" cy="37"/>
          </a:xfrm>
        </p:grpSpPr>
        <p:sp>
          <p:nvSpPr>
            <p:cNvPr id="34826" name="AutoShape 10"/>
            <p:cNvSpPr>
              <a:spLocks/>
            </p:cNvSpPr>
            <p:nvPr/>
          </p:nvSpPr>
          <p:spPr bwMode="auto">
            <a:xfrm>
              <a:off x="0" y="0"/>
              <a:ext cx="159" cy="3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54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34827" name="AutoShape 11"/>
            <p:cNvSpPr>
              <a:spLocks/>
            </p:cNvSpPr>
            <p:nvPr/>
          </p:nvSpPr>
          <p:spPr bwMode="auto">
            <a:xfrm>
              <a:off x="12" y="6"/>
              <a:ext cx="135" cy="2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buFont typeface="Verdana" charset="0"/>
                <a:buNone/>
                <a:defRPr/>
              </a:pPr>
              <a:r>
                <a:rPr lang="en-US" sz="1600" b="1">
                  <a:solidFill>
                    <a:srgbClr val="FFFFFF"/>
                  </a:solidFill>
                  <a:latin typeface="Verdana" charset="0"/>
                  <a:cs typeface="Verdana" charset="0"/>
                  <a:sym typeface="Verdana" charset="0"/>
                </a:rPr>
                <a:t>INTERMEDIA</a:t>
              </a:r>
              <a:endParaRPr lang="en-US">
                <a:cs typeface="Baskerville" charset="0"/>
              </a:endParaRPr>
            </a:p>
          </p:txBody>
        </p:sp>
      </p:grpSp>
      <p:grpSp>
        <p:nvGrpSpPr>
          <p:cNvPr id="10248" name="Group 12"/>
          <p:cNvGrpSpPr>
            <a:grpSpLocks/>
          </p:cNvGrpSpPr>
          <p:nvPr/>
        </p:nvGrpSpPr>
        <p:grpSpPr bwMode="auto">
          <a:xfrm>
            <a:off x="6774284" y="2079501"/>
            <a:ext cx="2016993" cy="465460"/>
            <a:chOff x="0" y="0"/>
            <a:chExt cx="159" cy="37"/>
          </a:xfrm>
        </p:grpSpPr>
        <p:sp>
          <p:nvSpPr>
            <p:cNvPr id="34829" name="AutoShape 13"/>
            <p:cNvSpPr>
              <a:spLocks/>
            </p:cNvSpPr>
            <p:nvPr/>
          </p:nvSpPr>
          <p:spPr bwMode="auto">
            <a:xfrm>
              <a:off x="0" y="0"/>
              <a:ext cx="159" cy="3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 w="25400" cap="flat" cmpd="sng">
              <a:solidFill>
                <a:srgbClr val="00B05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34830" name="AutoShape 14"/>
            <p:cNvSpPr>
              <a:spLocks/>
            </p:cNvSpPr>
            <p:nvPr/>
          </p:nvSpPr>
          <p:spPr bwMode="auto">
            <a:xfrm>
              <a:off x="7" y="3"/>
              <a:ext cx="145" cy="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buFont typeface="Verdana" charset="0"/>
                <a:buNone/>
                <a:defRPr/>
              </a:pPr>
              <a:r>
                <a:rPr lang="en-US">
                  <a:solidFill>
                    <a:srgbClr val="FFFFFF"/>
                  </a:solidFill>
                  <a:latin typeface="Verdana" charset="0"/>
                  <a:cs typeface="Verdana" charset="0"/>
                  <a:sym typeface="Verdana" charset="0"/>
                </a:rPr>
                <a:t>JUICIO ORAL</a:t>
              </a:r>
              <a:endParaRPr lang="en-US">
                <a:cs typeface="Baskerville" charset="0"/>
              </a:endParaRPr>
            </a:p>
          </p:txBody>
        </p:sp>
      </p:grpSp>
      <p:sp>
        <p:nvSpPr>
          <p:cNvPr id="34831" name="AutoShape 15"/>
          <p:cNvSpPr>
            <a:spLocks/>
          </p:cNvSpPr>
          <p:nvPr/>
        </p:nvSpPr>
        <p:spPr bwMode="auto">
          <a:xfrm>
            <a:off x="471041" y="1658689"/>
            <a:ext cx="4050730" cy="40295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/>
        </p:spPr>
        <p:txBody>
          <a:bodyPr lIns="38098" tIns="38098" rIns="38098" bIns="38098"/>
          <a:lstStyle/>
          <a:p>
            <a:pPr>
              <a:defRPr/>
            </a:pPr>
            <a:r>
              <a:rPr lang="en-US" dirty="0">
                <a:cs typeface="Baskerville" charset="0"/>
              </a:rPr>
              <a:t>INVESTIGACIÓN</a:t>
            </a:r>
          </a:p>
        </p:txBody>
      </p:sp>
      <p:sp>
        <p:nvSpPr>
          <p:cNvPr id="34832" name="AutoShape 16"/>
          <p:cNvSpPr>
            <a:spLocks/>
          </p:cNvSpPr>
          <p:nvPr/>
        </p:nvSpPr>
        <p:spPr bwMode="auto">
          <a:xfrm>
            <a:off x="5787554" y="5960567"/>
            <a:ext cx="3174504" cy="6351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 algn="r">
              <a:buFont typeface="Verdana" charset="0"/>
              <a:buNone/>
              <a:defRPr/>
            </a:pPr>
            <a:r>
              <a:rPr lang="en-US" sz="2200" b="1" dirty="0">
                <a:solidFill>
                  <a:schemeClr val="bg2"/>
                </a:solidFill>
                <a:latin typeface="Verdana" charset="0"/>
                <a:cs typeface="Verdana" charset="0"/>
                <a:sym typeface="Verdana" charset="0"/>
              </a:rPr>
              <a:t>FORMULACIÓN </a:t>
            </a:r>
            <a:endParaRPr lang="en-US" sz="2200" dirty="0">
              <a:solidFill>
                <a:schemeClr val="bg2"/>
              </a:solidFill>
              <a:cs typeface="Baskerville" charset="0"/>
            </a:endParaRPr>
          </a:p>
          <a:p>
            <a:pPr algn="r">
              <a:buFont typeface="Verdana" charset="0"/>
              <a:buNone/>
              <a:defRPr/>
            </a:pPr>
            <a:r>
              <a:rPr lang="en-US" sz="2200" b="1" dirty="0">
                <a:solidFill>
                  <a:schemeClr val="bg2"/>
                </a:solidFill>
                <a:latin typeface="Verdana" charset="0"/>
                <a:cs typeface="Verdana" charset="0"/>
                <a:sym typeface="Verdana" charset="0"/>
              </a:rPr>
              <a:t>DE IMPUTACIÓN</a:t>
            </a:r>
            <a:endParaRPr lang="en-US" sz="2200" dirty="0">
              <a:solidFill>
                <a:schemeClr val="bg2"/>
              </a:solidFill>
              <a:cs typeface="Baskerville" charset="0"/>
            </a:endParaRPr>
          </a:p>
        </p:txBody>
      </p:sp>
      <p:sp>
        <p:nvSpPr>
          <p:cNvPr id="34833" name="AutoShape 17"/>
          <p:cNvSpPr>
            <a:spLocks/>
          </p:cNvSpPr>
          <p:nvPr/>
        </p:nvSpPr>
        <p:spPr bwMode="auto">
          <a:xfrm rot="16200000">
            <a:off x="8345910" y="5275213"/>
            <a:ext cx="981149" cy="327050"/>
          </a:xfrm>
          <a:prstGeom prst="rightArrow">
            <a:avLst>
              <a:gd name="adj1" fmla="val 50000"/>
              <a:gd name="adj2" fmla="val 49958"/>
            </a:avLst>
          </a:pr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34834" name="AutoShape 18"/>
          <p:cNvSpPr>
            <a:spLocks/>
          </p:cNvSpPr>
          <p:nvPr/>
        </p:nvSpPr>
        <p:spPr bwMode="auto">
          <a:xfrm>
            <a:off x="6471791" y="3628802"/>
            <a:ext cx="179710" cy="12858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EC182"/>
          </a:solidFill>
          <a:ln w="25400" cap="flat" cmpd="sng">
            <a:solidFill>
              <a:srgbClr val="7030A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4835" name="AutoShape 19"/>
          <p:cNvSpPr>
            <a:spLocks/>
          </p:cNvSpPr>
          <p:nvPr/>
        </p:nvSpPr>
        <p:spPr bwMode="auto">
          <a:xfrm>
            <a:off x="85949" y="5086574"/>
            <a:ext cx="6083350" cy="159953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38098" tIns="38098" rIns="38098" bIns="38098"/>
          <a:lstStyle/>
          <a:p>
            <a:pPr marL="306372" indent="-306372" algn="just">
              <a:buSzPct val="100000"/>
              <a:buFont typeface="Wingdings-Regular" charset="0"/>
              <a:buChar char=""/>
              <a:defRPr/>
            </a:pPr>
            <a:r>
              <a:rPr lang="en-US" sz="2000" dirty="0">
                <a:cs typeface="Baskerville" charset="0"/>
              </a:rPr>
              <a:t>¿Puedo acreditar la existencia de un hecho que la ley califique como delito?, y</a:t>
            </a:r>
            <a:endParaRPr lang="en-US" dirty="0">
              <a:cs typeface="Baskerville" charset="0"/>
            </a:endParaRPr>
          </a:p>
          <a:p>
            <a:pPr marL="306372" indent="-306372" algn="just">
              <a:buSzPct val="100000"/>
              <a:buFont typeface="Wingdings-Regular" charset="0"/>
              <a:buChar char=""/>
              <a:defRPr/>
            </a:pPr>
            <a:endParaRPr lang="en-US" sz="2000" dirty="0">
              <a:cs typeface="Baskerville" charset="0"/>
            </a:endParaRPr>
          </a:p>
          <a:p>
            <a:pPr marL="306372" indent="-306372" algn="just">
              <a:buSzPct val="100000"/>
              <a:buFont typeface="Wingdings-Regular" charset="0"/>
              <a:buChar char=""/>
              <a:defRPr/>
            </a:pPr>
            <a:r>
              <a:rPr lang="en-US" sz="2000" dirty="0">
                <a:cs typeface="Baskerville" charset="0"/>
              </a:rPr>
              <a:t>¿La probabilidad de que el imputado cometió ese hecho o participó en su comisión?</a:t>
            </a:r>
            <a:endParaRPr lang="en-US" dirty="0">
              <a:cs typeface="Baskerville" charset="0"/>
            </a:endParaRPr>
          </a:p>
        </p:txBody>
      </p:sp>
      <p:sp>
        <p:nvSpPr>
          <p:cNvPr id="34836" name="AutoShape 20"/>
          <p:cNvSpPr>
            <a:spLocks/>
          </p:cNvSpPr>
          <p:nvPr/>
        </p:nvSpPr>
        <p:spPr bwMode="auto">
          <a:xfrm>
            <a:off x="6010796" y="5505153"/>
            <a:ext cx="1777008" cy="3560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 algn="r">
              <a:buFont typeface="Verdana" charset="0"/>
              <a:buNone/>
              <a:defRPr/>
            </a:pPr>
            <a:r>
              <a:rPr lang="en-US" sz="2200" b="1" dirty="0">
                <a:latin typeface="Verdana" charset="0"/>
                <a:cs typeface="Verdana" charset="0"/>
                <a:sym typeface="Verdana" charset="0"/>
              </a:rPr>
              <a:t>REMISIÓN</a:t>
            </a:r>
            <a:endParaRPr lang="en-US" sz="2200" dirty="0">
              <a:cs typeface="Baskerville" charset="0"/>
            </a:endParaRPr>
          </a:p>
        </p:txBody>
      </p:sp>
      <p:sp>
        <p:nvSpPr>
          <p:cNvPr id="34837" name="AutoShape 21"/>
          <p:cNvSpPr>
            <a:spLocks/>
          </p:cNvSpPr>
          <p:nvPr/>
        </p:nvSpPr>
        <p:spPr bwMode="auto">
          <a:xfrm rot="16200000">
            <a:off x="6351799" y="5088248"/>
            <a:ext cx="407417" cy="283518"/>
          </a:xfrm>
          <a:prstGeom prst="rightArrow">
            <a:avLst>
              <a:gd name="adj1" fmla="val 50000"/>
              <a:gd name="adj2" fmla="val 50152"/>
            </a:avLst>
          </a:pr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34838" name="AutoShape 22"/>
          <p:cNvSpPr>
            <a:spLocks/>
          </p:cNvSpPr>
          <p:nvPr/>
        </p:nvSpPr>
        <p:spPr bwMode="auto">
          <a:xfrm>
            <a:off x="391791" y="3960317"/>
            <a:ext cx="5626819" cy="6351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b="1" dirty="0">
                <a:cs typeface="Baskerville" charset="0"/>
              </a:rPr>
              <a:t>INVESTIGACIÓN HASTA PODER RESPONDER DOS PREGUNTAS:</a:t>
            </a:r>
            <a:endParaRPr lang="en-US" dirty="0">
              <a:cs typeface="Baskerville" charset="0"/>
            </a:endParaRPr>
          </a:p>
        </p:txBody>
      </p:sp>
      <p:sp>
        <p:nvSpPr>
          <p:cNvPr id="34839" name="AutoShape 23"/>
          <p:cNvSpPr>
            <a:spLocks/>
          </p:cNvSpPr>
          <p:nvPr/>
        </p:nvSpPr>
        <p:spPr bwMode="auto">
          <a:xfrm>
            <a:off x="6748611" y="3948039"/>
            <a:ext cx="1874119" cy="6351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0000"/>
              </a:buClr>
              <a:defRPr/>
            </a:pPr>
            <a:r>
              <a:rPr lang="en-US" b="1" dirty="0">
                <a:solidFill>
                  <a:srgbClr val="FF0000"/>
                </a:solidFill>
                <a:cs typeface="Baskerville" charset="0"/>
              </a:rPr>
              <a:t>JUEZ DE CONTROL</a:t>
            </a:r>
            <a:endParaRPr lang="en-US" dirty="0">
              <a:cs typeface="Baskerville" charset="0"/>
            </a:endParaRPr>
          </a:p>
        </p:txBody>
      </p:sp>
      <p:grpSp>
        <p:nvGrpSpPr>
          <p:cNvPr id="10258" name="Group 24"/>
          <p:cNvGrpSpPr>
            <a:grpSpLocks/>
          </p:cNvGrpSpPr>
          <p:nvPr/>
        </p:nvGrpSpPr>
        <p:grpSpPr bwMode="auto">
          <a:xfrm>
            <a:off x="418579" y="2594074"/>
            <a:ext cx="8307958" cy="785813"/>
            <a:chOff x="20" y="0"/>
            <a:chExt cx="661" cy="62"/>
          </a:xfrm>
        </p:grpSpPr>
        <p:sp>
          <p:nvSpPr>
            <p:cNvPr id="34841" name="AutoShape 25"/>
            <p:cNvSpPr>
              <a:spLocks/>
            </p:cNvSpPr>
            <p:nvPr/>
          </p:nvSpPr>
          <p:spPr bwMode="auto">
            <a:xfrm rot="16200000">
              <a:off x="89" y="-66"/>
              <a:ext cx="28" cy="16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599" y="21600"/>
                  </a:moveTo>
                  <a:cubicBezTo>
                    <a:pt x="15635" y="21600"/>
                    <a:pt x="10799" y="21460"/>
                    <a:pt x="10799" y="21288"/>
                  </a:cubicBezTo>
                  <a:lnTo>
                    <a:pt x="10800" y="11111"/>
                  </a:lnTo>
                  <a:cubicBezTo>
                    <a:pt x="10800" y="10939"/>
                    <a:pt x="5964" y="10800"/>
                    <a:pt x="0" y="10800"/>
                  </a:cubicBezTo>
                  <a:cubicBezTo>
                    <a:pt x="5964" y="10800"/>
                    <a:pt x="10800" y="10660"/>
                    <a:pt x="10800" y="10488"/>
                  </a:cubicBezTo>
                  <a:lnTo>
                    <a:pt x="10800" y="311"/>
                  </a:lnTo>
                  <a:cubicBezTo>
                    <a:pt x="10800" y="139"/>
                    <a:pt x="15635" y="0"/>
                    <a:pt x="21600" y="0"/>
                  </a:cubicBezTo>
                </a:path>
              </a:pathLst>
            </a:custGeom>
            <a:noFill/>
            <a:ln w="9525" cap="flat" cmpd="sng">
              <a:solidFill>
                <a:srgbClr val="F07C03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  <p:sp>
          <p:nvSpPr>
            <p:cNvPr id="34842" name="AutoShape 26"/>
            <p:cNvSpPr>
              <a:spLocks/>
            </p:cNvSpPr>
            <p:nvPr/>
          </p:nvSpPr>
          <p:spPr bwMode="auto">
            <a:xfrm rot="5400000">
              <a:off x="334" y="-285"/>
              <a:ext cx="34" cy="66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1560"/>
                    <a:pt x="10800" y="21511"/>
                  </a:cubicBezTo>
                  <a:lnTo>
                    <a:pt x="10800" y="18403"/>
                  </a:lnTo>
                  <a:cubicBezTo>
                    <a:pt x="10800" y="18354"/>
                    <a:pt x="5964" y="18315"/>
                    <a:pt x="0" y="18315"/>
                  </a:cubicBezTo>
                  <a:cubicBezTo>
                    <a:pt x="5964" y="18315"/>
                    <a:pt x="10800" y="18275"/>
                    <a:pt x="10800" y="18226"/>
                  </a:cubicBezTo>
                  <a:lnTo>
                    <a:pt x="10800" y="88"/>
                  </a:lnTo>
                  <a:cubicBezTo>
                    <a:pt x="10800" y="39"/>
                    <a:pt x="15635" y="0"/>
                    <a:pt x="21600" y="0"/>
                  </a:cubicBezTo>
                </a:path>
              </a:pathLst>
            </a:custGeom>
            <a:noFill/>
            <a:ln w="9525" cap="flat" cmpd="sng">
              <a:solidFill>
                <a:srgbClr val="F07C03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</p:grpSp>
      <p:sp>
        <p:nvSpPr>
          <p:cNvPr id="2" name="CuadroTexto 1"/>
          <p:cNvSpPr txBox="1"/>
          <p:nvPr/>
        </p:nvSpPr>
        <p:spPr>
          <a:xfrm>
            <a:off x="3540125" y="182562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67485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AutoShape 1" descr="ltVert.bmp"/>
          <p:cNvSpPr>
            <a:spLocks/>
          </p:cNvSpPr>
          <p:nvPr/>
        </p:nvSpPr>
        <p:spPr bwMode="auto">
          <a:xfrm>
            <a:off x="1262435" y="2095128"/>
            <a:ext cx="5481712" cy="12858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5842" name="AutoShape 2"/>
          <p:cNvSpPr>
            <a:spLocks/>
          </p:cNvSpPr>
          <p:nvPr/>
        </p:nvSpPr>
        <p:spPr bwMode="auto">
          <a:xfrm>
            <a:off x="971104" y="2095128"/>
            <a:ext cx="516806" cy="12858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0000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5843" name="AutoShape 3"/>
          <p:cNvSpPr>
            <a:spLocks/>
          </p:cNvSpPr>
          <p:nvPr/>
        </p:nvSpPr>
        <p:spPr bwMode="auto">
          <a:xfrm>
            <a:off x="8166200" y="2082850"/>
            <a:ext cx="636240" cy="129815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C000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5844" name="AutoShape 4"/>
          <p:cNvSpPr>
            <a:spLocks/>
          </p:cNvSpPr>
          <p:nvPr/>
        </p:nvSpPr>
        <p:spPr bwMode="auto">
          <a:xfrm rot="5400000">
            <a:off x="8168432" y="1333872"/>
            <a:ext cx="536897" cy="81818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0800" y="0"/>
                </a:lnTo>
                <a:lnTo>
                  <a:pt x="21600" y="10800"/>
                </a:lnTo>
                <a:lnTo>
                  <a:pt x="108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35845" name="AutoShape 5"/>
          <p:cNvSpPr>
            <a:spLocks/>
          </p:cNvSpPr>
          <p:nvPr/>
        </p:nvSpPr>
        <p:spPr bwMode="auto">
          <a:xfrm>
            <a:off x="187523" y="3500438"/>
            <a:ext cx="8724305" cy="327607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700" b="1" dirty="0" smtClean="0">
                <a:cs typeface="Baskerville" charset="0"/>
              </a:rPr>
              <a:t>			1</a:t>
            </a:r>
            <a:r>
              <a:rPr lang="en-US" sz="1700" b="1" dirty="0">
                <a:cs typeface="Baskerville" charset="0"/>
              </a:rPr>
              <a:t>.- SUCEDE EL HECHO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endParaRPr lang="en-US" sz="1700" b="1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	</a:t>
            </a:r>
            <a:r>
              <a:rPr lang="en-US" sz="1700" b="1" dirty="0" smtClean="0">
                <a:cs typeface="Baskerville" charset="0"/>
              </a:rPr>
              <a:t>		2</a:t>
            </a:r>
            <a:r>
              <a:rPr lang="en-US" sz="1700" b="1" dirty="0">
                <a:cs typeface="Baskerville" charset="0"/>
              </a:rPr>
              <a:t>.- NOTICIA CRIMINAL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endParaRPr lang="en-US" sz="1700" b="1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		</a:t>
            </a:r>
            <a:r>
              <a:rPr lang="en-US" sz="1700" b="1" dirty="0" smtClean="0">
                <a:cs typeface="Baskerville" charset="0"/>
              </a:rPr>
              <a:t>	3</a:t>
            </a:r>
            <a:r>
              <a:rPr lang="en-US" sz="1700" b="1" dirty="0">
                <a:cs typeface="Baskerville" charset="0"/>
              </a:rPr>
              <a:t>.- INICIA LA INVESTIGACIÓN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endParaRPr lang="en-US" sz="1700" b="1" dirty="0">
              <a:cs typeface="Baskerville" charset="0"/>
            </a:endParaRPr>
          </a:p>
          <a:p>
            <a:pPr>
              <a:defRPr/>
            </a:pPr>
            <a:r>
              <a:rPr lang="en-US" sz="1700" b="1" dirty="0" smtClean="0">
                <a:cs typeface="Baskerville" charset="0"/>
              </a:rPr>
              <a:t>	</a:t>
            </a:r>
            <a:r>
              <a:rPr lang="en-US" sz="1700" b="1" dirty="0">
                <a:cs typeface="Baskerville" charset="0"/>
              </a:rPr>
              <a:t>		</a:t>
            </a:r>
            <a:r>
              <a:rPr lang="en-US" sz="1700" b="1" dirty="0" smtClean="0">
                <a:cs typeface="Baskerville" charset="0"/>
              </a:rPr>
              <a:t>4</a:t>
            </a:r>
            <a:r>
              <a:rPr lang="en-US" sz="1700" b="1" dirty="0">
                <a:cs typeface="Baskerville" charset="0"/>
              </a:rPr>
              <a:t>.- SATISFECHO ART. 19 CPEUM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endParaRPr lang="en-US" sz="1700" b="1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			</a:t>
            </a:r>
            <a:r>
              <a:rPr lang="en-US" sz="1700" b="1" dirty="0" smtClean="0">
                <a:cs typeface="Baskerville" charset="0"/>
              </a:rPr>
              <a:t>5</a:t>
            </a:r>
            <a:r>
              <a:rPr lang="en-US" sz="1700" b="1" dirty="0">
                <a:cs typeface="Baskerville" charset="0"/>
              </a:rPr>
              <a:t>.- REMISIÓN AL JUEZ 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endParaRPr lang="en-US" sz="1700" b="1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			</a:t>
            </a:r>
            <a:r>
              <a:rPr lang="en-US" sz="1700" b="1" dirty="0" smtClean="0">
                <a:cs typeface="Baskerville" charset="0"/>
              </a:rPr>
              <a:t>6</a:t>
            </a:r>
            <a:r>
              <a:rPr lang="en-US" sz="1700" b="1" dirty="0">
                <a:cs typeface="Baskerville" charset="0"/>
              </a:rPr>
              <a:t>.- FORMULACIÓN DE IMPUTACIÓN</a:t>
            </a:r>
            <a:endParaRPr lang="en-US" sz="1700" dirty="0">
              <a:cs typeface="Baskerville" charset="0"/>
            </a:endParaRPr>
          </a:p>
        </p:txBody>
      </p:sp>
      <p:sp>
        <p:nvSpPr>
          <p:cNvPr id="35846" name="AutoShape 6"/>
          <p:cNvSpPr>
            <a:spLocks/>
          </p:cNvSpPr>
          <p:nvPr/>
        </p:nvSpPr>
        <p:spPr bwMode="auto">
          <a:xfrm>
            <a:off x="262310" y="2095128"/>
            <a:ext cx="722188" cy="12858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04040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5847" name="AutoShape 7"/>
          <p:cNvSpPr>
            <a:spLocks/>
          </p:cNvSpPr>
          <p:nvPr/>
        </p:nvSpPr>
        <p:spPr bwMode="auto">
          <a:xfrm>
            <a:off x="7306717" y="2082850"/>
            <a:ext cx="734467" cy="129815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7030A0"/>
          </a:solidFill>
          <a:ln w="25400" cap="flat" cmpd="sng">
            <a:solidFill>
              <a:srgbClr val="7030A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5848" name="AutoShape 8"/>
          <p:cNvSpPr>
            <a:spLocks/>
          </p:cNvSpPr>
          <p:nvPr/>
        </p:nvSpPr>
        <p:spPr bwMode="auto">
          <a:xfrm>
            <a:off x="6730752" y="2082850"/>
            <a:ext cx="589359" cy="129815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8365A"/>
          </a:solidFill>
          <a:ln w="25400" cap="flat" cmpd="sng">
            <a:solidFill>
              <a:srgbClr val="7030A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5849" name="AutoShape 9"/>
          <p:cNvSpPr>
            <a:spLocks/>
          </p:cNvSpPr>
          <p:nvPr/>
        </p:nvSpPr>
        <p:spPr bwMode="auto">
          <a:xfrm rot="5400000">
            <a:off x="885714" y="1348941"/>
            <a:ext cx="536897" cy="81929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0800" y="0"/>
                </a:lnTo>
                <a:lnTo>
                  <a:pt x="21600" y="10800"/>
                </a:lnTo>
                <a:lnTo>
                  <a:pt x="108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35850" name="AutoShape 10"/>
          <p:cNvSpPr>
            <a:spLocks/>
          </p:cNvSpPr>
          <p:nvPr/>
        </p:nvSpPr>
        <p:spPr bwMode="auto">
          <a:xfrm>
            <a:off x="162967" y="2327300"/>
            <a:ext cx="8992195" cy="167654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defRPr/>
            </a:pPr>
            <a:r>
              <a:rPr lang="en-US" sz="5400"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Baskerville" charset="0"/>
              </a:rPr>
              <a:t> 1 2 3                          4 5  6</a:t>
            </a:r>
            <a:endParaRPr lang="en-US"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69112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AutoShape 1"/>
          <p:cNvSpPr>
            <a:spLocks/>
          </p:cNvSpPr>
          <p:nvPr/>
        </p:nvSpPr>
        <p:spPr bwMode="auto">
          <a:xfrm>
            <a:off x="331516" y="2233539"/>
            <a:ext cx="2029271" cy="5123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0178" name="AutoShape 2"/>
          <p:cNvSpPr>
            <a:spLocks/>
          </p:cNvSpPr>
          <p:nvPr/>
        </p:nvSpPr>
        <p:spPr bwMode="auto">
          <a:xfrm>
            <a:off x="292448" y="2354090"/>
            <a:ext cx="2069455" cy="3047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1400" b="1" dirty="0" smtClean="0">
                <a:latin typeface="Verdana" charset="0"/>
                <a:cs typeface="Verdana" charset="0"/>
                <a:sym typeface="Verdana" charset="0"/>
              </a:rPr>
              <a:t>INICIAL</a:t>
            </a:r>
            <a:endParaRPr lang="en-US" dirty="0">
              <a:cs typeface="Baskerville" charset="0"/>
            </a:endParaRPr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2417713" y="2233539"/>
            <a:ext cx="2019226" cy="512340"/>
            <a:chOff x="0" y="0"/>
            <a:chExt cx="159" cy="41"/>
          </a:xfrm>
        </p:grpSpPr>
        <p:sp>
          <p:nvSpPr>
            <p:cNvPr id="50180" name="AutoShape 4"/>
            <p:cNvSpPr>
              <a:spLocks/>
            </p:cNvSpPr>
            <p:nvPr/>
          </p:nvSpPr>
          <p:spPr bwMode="auto">
            <a:xfrm>
              <a:off x="0" y="0"/>
              <a:ext cx="159" cy="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848484"/>
            </a:solidFill>
            <a:ln w="25400" cap="flat" cmpd="sng">
              <a:solidFill>
                <a:srgbClr val="848484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50181" name="AutoShape 5"/>
            <p:cNvSpPr>
              <a:spLocks/>
            </p:cNvSpPr>
            <p:nvPr/>
          </p:nvSpPr>
          <p:spPr bwMode="auto">
            <a:xfrm>
              <a:off x="0" y="8"/>
              <a:ext cx="159" cy="2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8484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Font typeface="Verdana" charset="0"/>
                <a:buNone/>
                <a:defRPr/>
              </a:pPr>
              <a:r>
                <a:rPr lang="en-US" sz="1400" b="1" dirty="0" smtClean="0">
                  <a:latin typeface="Verdana" charset="0"/>
                  <a:cs typeface="Verdana" charset="0"/>
                  <a:sym typeface="Verdana" charset="0"/>
                </a:rPr>
                <a:t>COMPLEMENTARIA</a:t>
              </a:r>
              <a:endParaRPr lang="en-US" dirty="0">
                <a:cs typeface="Baskerville" charset="0"/>
              </a:endParaRPr>
            </a:p>
          </p:txBody>
        </p:sp>
      </p:grpSp>
      <p:grpSp>
        <p:nvGrpSpPr>
          <p:cNvPr id="12292" name="Group 6"/>
          <p:cNvGrpSpPr>
            <a:grpSpLocks/>
          </p:cNvGrpSpPr>
          <p:nvPr/>
        </p:nvGrpSpPr>
        <p:grpSpPr bwMode="auto">
          <a:xfrm>
            <a:off x="4564187" y="2233538"/>
            <a:ext cx="4165699" cy="500063"/>
            <a:chOff x="0" y="0"/>
            <a:chExt cx="328" cy="40"/>
          </a:xfrm>
        </p:grpSpPr>
        <p:grpSp>
          <p:nvGrpSpPr>
            <p:cNvPr id="12321" name="Group 7"/>
            <p:cNvGrpSpPr>
              <a:grpSpLocks/>
            </p:cNvGrpSpPr>
            <p:nvPr/>
          </p:nvGrpSpPr>
          <p:grpSpPr bwMode="auto">
            <a:xfrm>
              <a:off x="0" y="0"/>
              <a:ext cx="159" cy="40"/>
              <a:chOff x="0" y="0"/>
              <a:chExt cx="159" cy="40"/>
            </a:xfrm>
          </p:grpSpPr>
          <p:sp>
            <p:nvSpPr>
              <p:cNvPr id="50184" name="AutoShape 8"/>
              <p:cNvSpPr>
                <a:spLocks/>
              </p:cNvSpPr>
              <p:nvPr/>
            </p:nvSpPr>
            <p:spPr bwMode="auto">
              <a:xfrm>
                <a:off x="0" y="0"/>
                <a:ext cx="159" cy="4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 w="254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 anchor="ctr"/>
              <a:lstStyle/>
              <a:p>
                <a:pPr>
                  <a:buClr>
                    <a:srgbClr val="FFFFFF"/>
                  </a:buClr>
                  <a:defRPr/>
                </a:pPr>
                <a:endParaRPr lang="en-US">
                  <a:solidFill>
                    <a:srgbClr val="FFFFFF"/>
                  </a:solidFill>
                  <a:cs typeface="Baskerville" charset="0"/>
                </a:endParaRPr>
              </a:p>
            </p:txBody>
          </p:sp>
          <p:sp>
            <p:nvSpPr>
              <p:cNvPr id="50185" name="AutoShape 9"/>
              <p:cNvSpPr>
                <a:spLocks/>
              </p:cNvSpPr>
              <p:nvPr/>
            </p:nvSpPr>
            <p:spPr bwMode="auto">
              <a:xfrm>
                <a:off x="12" y="7"/>
                <a:ext cx="135" cy="2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/>
              <a:lstStyle/>
              <a:p>
                <a:pPr>
                  <a:buClr>
                    <a:srgbClr val="FFFFFF"/>
                  </a:buClr>
                  <a:buFont typeface="Verdana" charset="0"/>
                  <a:buNone/>
                  <a:defRPr/>
                </a:pPr>
                <a:r>
                  <a:rPr lang="en-US" sz="1600" b="1">
                    <a:solidFill>
                      <a:srgbClr val="FFFFFF"/>
                    </a:solidFill>
                    <a:latin typeface="Verdana" charset="0"/>
                    <a:cs typeface="Verdana" charset="0"/>
                    <a:sym typeface="Verdana" charset="0"/>
                  </a:rPr>
                  <a:t>INTERMEDIA</a:t>
                </a:r>
                <a:endParaRPr lang="en-US">
                  <a:cs typeface="Baskerville" charset="0"/>
                </a:endParaRPr>
              </a:p>
            </p:txBody>
          </p:sp>
        </p:grpSp>
        <p:sp>
          <p:nvSpPr>
            <p:cNvPr id="50186" name="AutoShape 10"/>
            <p:cNvSpPr>
              <a:spLocks/>
            </p:cNvSpPr>
            <p:nvPr/>
          </p:nvSpPr>
          <p:spPr bwMode="auto">
            <a:xfrm>
              <a:off x="168" y="0"/>
              <a:ext cx="160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 w="25400" cap="flat" cmpd="sng">
              <a:solidFill>
                <a:srgbClr val="00B05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50187" name="AutoShape 11"/>
            <p:cNvSpPr>
              <a:spLocks/>
            </p:cNvSpPr>
            <p:nvPr/>
          </p:nvSpPr>
          <p:spPr bwMode="auto">
            <a:xfrm>
              <a:off x="175" y="5"/>
              <a:ext cx="153" cy="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buFont typeface="Verdana" charset="0"/>
                <a:buNone/>
                <a:defRPr/>
              </a:pPr>
              <a:r>
                <a:rPr lang="en-US" b="1">
                  <a:solidFill>
                    <a:srgbClr val="FFFFFF"/>
                  </a:solidFill>
                  <a:latin typeface="Verdana" charset="0"/>
                  <a:cs typeface="Verdana" charset="0"/>
                  <a:sym typeface="Verdana" charset="0"/>
                </a:rPr>
                <a:t>JUICIO ORAL</a:t>
              </a:r>
              <a:endParaRPr lang="en-US">
                <a:cs typeface="Baskerville" charset="0"/>
              </a:endParaRPr>
            </a:p>
          </p:txBody>
        </p:sp>
      </p:grpSp>
      <p:sp>
        <p:nvSpPr>
          <p:cNvPr id="50188" name="AutoShape 12"/>
          <p:cNvSpPr>
            <a:spLocks/>
          </p:cNvSpPr>
          <p:nvPr/>
        </p:nvSpPr>
        <p:spPr bwMode="auto">
          <a:xfrm>
            <a:off x="1349499" y="1849562"/>
            <a:ext cx="2210098" cy="35495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000" b="1" dirty="0">
                <a:cs typeface="Baskerville" charset="0"/>
              </a:rPr>
              <a:t>INVESTIGACIÓN</a:t>
            </a:r>
            <a:endParaRPr lang="en-US" sz="2000" dirty="0">
              <a:cs typeface="Baskerville" charset="0"/>
            </a:endParaRPr>
          </a:p>
        </p:txBody>
      </p:sp>
      <p:sp>
        <p:nvSpPr>
          <p:cNvPr id="50189" name="AutoShape 13"/>
          <p:cNvSpPr>
            <a:spLocks/>
          </p:cNvSpPr>
          <p:nvPr/>
        </p:nvSpPr>
        <p:spPr bwMode="auto">
          <a:xfrm>
            <a:off x="369466" y="3429000"/>
            <a:ext cx="7228582" cy="261639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0190" name="AutoShape 14"/>
          <p:cNvSpPr>
            <a:spLocks/>
          </p:cNvSpPr>
          <p:nvPr/>
        </p:nvSpPr>
        <p:spPr bwMode="auto">
          <a:xfrm>
            <a:off x="395536" y="4045148"/>
            <a:ext cx="2160240" cy="13718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800" dirty="0">
                <a:cs typeface="Baskerville" charset="0"/>
              </a:rPr>
              <a:t>SATISFECHO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2800" dirty="0">
                <a:cs typeface="Baskerville" charset="0"/>
              </a:rPr>
              <a:t>ARTÍCULO 19 CPEUM</a:t>
            </a:r>
            <a:endParaRPr lang="en-US" dirty="0">
              <a:cs typeface="Baskerville" charset="0"/>
            </a:endParaRPr>
          </a:p>
        </p:txBody>
      </p:sp>
      <p:sp>
        <p:nvSpPr>
          <p:cNvPr id="50191" name="AutoShape 15"/>
          <p:cNvSpPr>
            <a:spLocks/>
          </p:cNvSpPr>
          <p:nvPr/>
        </p:nvSpPr>
        <p:spPr bwMode="auto">
          <a:xfrm>
            <a:off x="2623095" y="3552900"/>
            <a:ext cx="500063" cy="23016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C000"/>
          </a:solidFill>
          <a:ln w="25400" cap="flat" cmpd="sng">
            <a:solidFill>
              <a:srgbClr val="FFC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0192" name="AutoShape 16"/>
          <p:cNvSpPr>
            <a:spLocks/>
          </p:cNvSpPr>
          <p:nvPr/>
        </p:nvSpPr>
        <p:spPr bwMode="auto">
          <a:xfrm>
            <a:off x="2668861" y="3546203"/>
            <a:ext cx="535781" cy="226255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700" b="1" dirty="0">
                <a:cs typeface="Baskerville" charset="0"/>
              </a:rPr>
              <a:t>R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E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M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I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S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I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 err="1">
                <a:cs typeface="Baskerville" charset="0"/>
              </a:rPr>
              <a:t>Ó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N</a:t>
            </a:r>
            <a:endParaRPr lang="en-US" sz="1700" dirty="0">
              <a:cs typeface="Baskerville" charset="0"/>
            </a:endParaRPr>
          </a:p>
        </p:txBody>
      </p:sp>
      <p:sp>
        <p:nvSpPr>
          <p:cNvPr id="50193" name="AutoShape 17"/>
          <p:cNvSpPr>
            <a:spLocks/>
          </p:cNvSpPr>
          <p:nvPr/>
        </p:nvSpPr>
        <p:spPr bwMode="auto">
          <a:xfrm>
            <a:off x="7558981" y="3580805"/>
            <a:ext cx="1265783" cy="229827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 w="25400" cap="flat" cmpd="sng">
            <a:solidFill>
              <a:srgbClr val="848484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0194" name="AutoShape 18"/>
          <p:cNvSpPr>
            <a:spLocks/>
          </p:cNvSpPr>
          <p:nvPr/>
        </p:nvSpPr>
        <p:spPr bwMode="auto">
          <a:xfrm>
            <a:off x="6367984" y="4697016"/>
            <a:ext cx="1230064" cy="115751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B6431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0195" name="AutoShape 19"/>
          <p:cNvSpPr>
            <a:spLocks/>
          </p:cNvSpPr>
          <p:nvPr/>
        </p:nvSpPr>
        <p:spPr bwMode="auto">
          <a:xfrm>
            <a:off x="3300636" y="3565178"/>
            <a:ext cx="1495723" cy="109277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4425D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0196" name="AutoShape 20"/>
          <p:cNvSpPr>
            <a:spLocks/>
          </p:cNvSpPr>
          <p:nvPr/>
        </p:nvSpPr>
        <p:spPr bwMode="auto">
          <a:xfrm>
            <a:off x="3300636" y="4697016"/>
            <a:ext cx="1495723" cy="115751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B6431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0197" name="AutoShape 21"/>
          <p:cNvSpPr>
            <a:spLocks/>
          </p:cNvSpPr>
          <p:nvPr/>
        </p:nvSpPr>
        <p:spPr bwMode="auto">
          <a:xfrm>
            <a:off x="3552900" y="3823023"/>
            <a:ext cx="1168673" cy="50787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800" b="1" dirty="0">
                <a:solidFill>
                  <a:schemeClr val="bg1">
                    <a:lumMod val="20000"/>
                    <a:lumOff val="80000"/>
                  </a:schemeClr>
                </a:solidFill>
                <a:cs typeface="Baskerville" charset="0"/>
              </a:rPr>
              <a:t>CITA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  <a:cs typeface="Baskerville" charset="0"/>
            </a:endParaRPr>
          </a:p>
        </p:txBody>
      </p:sp>
      <p:sp>
        <p:nvSpPr>
          <p:cNvPr id="50198" name="AutoShape 22"/>
          <p:cNvSpPr>
            <a:spLocks/>
          </p:cNvSpPr>
          <p:nvPr/>
        </p:nvSpPr>
        <p:spPr bwMode="auto">
          <a:xfrm>
            <a:off x="3474765" y="5070947"/>
            <a:ext cx="1321594" cy="63400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defRPr/>
            </a:pPr>
            <a:r>
              <a:rPr lang="en-US" sz="2000" b="1" dirty="0">
                <a:solidFill>
                  <a:srgbClr val="FFFFFF"/>
                </a:solidFill>
                <a:cs typeface="Baskerville" charset="0"/>
              </a:rPr>
              <a:t>ORDEN</a:t>
            </a:r>
            <a:endParaRPr lang="en-US" sz="2000" dirty="0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2000" b="1" dirty="0">
                <a:solidFill>
                  <a:srgbClr val="FFFFFF"/>
                </a:solidFill>
                <a:cs typeface="Baskerville" charset="0"/>
              </a:rPr>
              <a:t>JUDICIAL</a:t>
            </a:r>
            <a:endParaRPr lang="en-US" sz="2000" dirty="0">
              <a:cs typeface="Baskerville" charset="0"/>
            </a:endParaRPr>
          </a:p>
        </p:txBody>
      </p:sp>
      <p:sp>
        <p:nvSpPr>
          <p:cNvPr id="50199" name="AutoShape 23"/>
          <p:cNvSpPr>
            <a:spLocks/>
          </p:cNvSpPr>
          <p:nvPr/>
        </p:nvSpPr>
        <p:spPr bwMode="auto">
          <a:xfrm>
            <a:off x="6276454" y="4867796"/>
            <a:ext cx="1409774" cy="79920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defRPr/>
            </a:pPr>
            <a:r>
              <a:rPr lang="en-US" sz="1600" b="1">
                <a:solidFill>
                  <a:srgbClr val="FFFFFF"/>
                </a:solidFill>
                <a:cs typeface="Baskerville" charset="0"/>
              </a:rPr>
              <a:t>CONTROL</a:t>
            </a:r>
            <a:endParaRPr lang="en-US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600" b="1">
                <a:solidFill>
                  <a:srgbClr val="FFFFFF"/>
                </a:solidFill>
                <a:cs typeface="Baskerville" charset="0"/>
              </a:rPr>
              <a:t>DE</a:t>
            </a:r>
            <a:endParaRPr lang="en-US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600" b="1">
                <a:solidFill>
                  <a:srgbClr val="FFFFFF"/>
                </a:solidFill>
                <a:cs typeface="Baskerville" charset="0"/>
              </a:rPr>
              <a:t>DETENCIÓN</a:t>
            </a:r>
            <a:endParaRPr lang="en-US">
              <a:cs typeface="Baskerville" charset="0"/>
            </a:endParaRPr>
          </a:p>
        </p:txBody>
      </p:sp>
      <p:sp>
        <p:nvSpPr>
          <p:cNvPr id="50200" name="AutoShape 24"/>
          <p:cNvSpPr>
            <a:spLocks/>
          </p:cNvSpPr>
          <p:nvPr/>
        </p:nvSpPr>
        <p:spPr bwMode="auto">
          <a:xfrm>
            <a:off x="7579073" y="4384477"/>
            <a:ext cx="1347267" cy="7623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500" b="1" dirty="0">
                <a:cs typeface="Baskerville" charset="0"/>
              </a:rPr>
              <a:t>FORMULACIÓN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1500" b="1" dirty="0">
                <a:cs typeface="Baskerville" charset="0"/>
              </a:rPr>
              <a:t>DE 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1500" b="1" dirty="0">
                <a:cs typeface="Baskerville" charset="0"/>
              </a:rPr>
              <a:t>IMPUTACIÓN</a:t>
            </a:r>
            <a:endParaRPr lang="en-US" dirty="0">
              <a:cs typeface="Baskerville" charset="0"/>
            </a:endParaRPr>
          </a:p>
        </p:txBody>
      </p:sp>
      <p:sp>
        <p:nvSpPr>
          <p:cNvPr id="50201" name="AutoShape 25"/>
          <p:cNvSpPr>
            <a:spLocks/>
          </p:cNvSpPr>
          <p:nvPr/>
        </p:nvSpPr>
        <p:spPr bwMode="auto">
          <a:xfrm rot="5400000">
            <a:off x="6574483" y="4295180"/>
            <a:ext cx="781348" cy="410988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0908"/>
                </a:moveTo>
                <a:lnTo>
                  <a:pt x="15894" y="20908"/>
                </a:lnTo>
                <a:lnTo>
                  <a:pt x="15894" y="1027"/>
                </a:lnTo>
                <a:lnTo>
                  <a:pt x="13827" y="1027"/>
                </a:lnTo>
                <a:lnTo>
                  <a:pt x="17713" y="0"/>
                </a:lnTo>
                <a:lnTo>
                  <a:pt x="21600" y="1027"/>
                </a:lnTo>
                <a:lnTo>
                  <a:pt x="19532" y="1027"/>
                </a:lnTo>
                <a:lnTo>
                  <a:pt x="1953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50202" name="AutoShape 26"/>
          <p:cNvSpPr>
            <a:spLocks/>
          </p:cNvSpPr>
          <p:nvPr/>
        </p:nvSpPr>
        <p:spPr bwMode="auto">
          <a:xfrm>
            <a:off x="5770811" y="6045398"/>
            <a:ext cx="2606353" cy="31700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600" dirty="0">
                <a:cs typeface="Baskerville" charset="0"/>
              </a:rPr>
              <a:t>PLAZO CONSTITUCIONAL</a:t>
            </a:r>
            <a:endParaRPr lang="en-US" dirty="0">
              <a:cs typeface="Baskerville" charset="0"/>
            </a:endParaRPr>
          </a:p>
        </p:txBody>
      </p:sp>
      <p:sp>
        <p:nvSpPr>
          <p:cNvPr id="50203" name="AutoShape 27"/>
          <p:cNvSpPr>
            <a:spLocks/>
          </p:cNvSpPr>
          <p:nvPr/>
        </p:nvSpPr>
        <p:spPr bwMode="auto">
          <a:xfrm>
            <a:off x="4826497" y="3565178"/>
            <a:ext cx="2771552" cy="109277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4425D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0204" name="AutoShape 28"/>
          <p:cNvSpPr>
            <a:spLocks/>
          </p:cNvSpPr>
          <p:nvPr/>
        </p:nvSpPr>
        <p:spPr bwMode="auto">
          <a:xfrm>
            <a:off x="5078760" y="3884414"/>
            <a:ext cx="2323951" cy="6351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700" b="1" dirty="0">
                <a:solidFill>
                  <a:schemeClr val="bg1">
                    <a:lumMod val="20000"/>
                    <a:lumOff val="80000"/>
                  </a:schemeClr>
                </a:solidFill>
                <a:cs typeface="Baskerville" charset="0"/>
              </a:rPr>
              <a:t>COMPARECENCIA</a:t>
            </a:r>
            <a:endParaRPr lang="en-US" sz="1700" dirty="0">
              <a:solidFill>
                <a:schemeClr val="bg1">
                  <a:lumMod val="20000"/>
                  <a:lumOff val="80000"/>
                </a:schemeClr>
              </a:solidFill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solidFill>
                  <a:schemeClr val="bg1">
                    <a:lumMod val="20000"/>
                    <a:lumOff val="80000"/>
                  </a:schemeClr>
                </a:solidFill>
                <a:cs typeface="Baskerville" charset="0"/>
              </a:rPr>
              <a:t>IMPUTADO</a:t>
            </a:r>
            <a:endParaRPr lang="en-US" sz="1700" dirty="0">
              <a:solidFill>
                <a:schemeClr val="bg1">
                  <a:lumMod val="20000"/>
                  <a:lumOff val="80000"/>
                </a:schemeClr>
              </a:solidFill>
              <a:cs typeface="Baskerville" charset="0"/>
            </a:endParaRPr>
          </a:p>
        </p:txBody>
      </p:sp>
      <p:sp>
        <p:nvSpPr>
          <p:cNvPr id="50205" name="AutoShape 29"/>
          <p:cNvSpPr>
            <a:spLocks/>
          </p:cNvSpPr>
          <p:nvPr/>
        </p:nvSpPr>
        <p:spPr bwMode="auto">
          <a:xfrm>
            <a:off x="4826496" y="4704830"/>
            <a:ext cx="1494607" cy="115751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B6431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0206" name="AutoShape 30"/>
          <p:cNvSpPr>
            <a:spLocks/>
          </p:cNvSpPr>
          <p:nvPr/>
        </p:nvSpPr>
        <p:spPr bwMode="auto">
          <a:xfrm>
            <a:off x="4911328" y="4970488"/>
            <a:ext cx="1409775" cy="55922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defRPr/>
            </a:pPr>
            <a:r>
              <a:rPr lang="en-US" sz="1600" b="1" dirty="0">
                <a:solidFill>
                  <a:srgbClr val="FFFFFF"/>
                </a:solidFill>
                <a:cs typeface="Baskerville" charset="0"/>
              </a:rPr>
              <a:t>DETENCIÓN</a:t>
            </a:r>
            <a:endParaRPr lang="en-US" dirty="0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600" b="1" dirty="0">
                <a:solidFill>
                  <a:srgbClr val="FFFFFF"/>
                </a:solidFill>
                <a:cs typeface="Baskerville" charset="0"/>
              </a:rPr>
              <a:t>IMPUTADO</a:t>
            </a:r>
            <a:endParaRPr lang="en-US" dirty="0">
              <a:cs typeface="Baskerville" charset="0"/>
            </a:endParaRPr>
          </a:p>
        </p:txBody>
      </p:sp>
      <p:sp>
        <p:nvSpPr>
          <p:cNvPr id="50207" name="AutoShape 31"/>
          <p:cNvSpPr>
            <a:spLocks/>
          </p:cNvSpPr>
          <p:nvPr/>
        </p:nvSpPr>
        <p:spPr bwMode="auto">
          <a:xfrm>
            <a:off x="267891" y="6062142"/>
            <a:ext cx="4557490" cy="40518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bg1"/>
          </a:solidFill>
          <a:ln w="76200" cap="rnd" cmpd="tri">
            <a:solidFill>
              <a:srgbClr val="000000"/>
            </a:solidFill>
            <a:prstDash val="solid"/>
            <a:round/>
            <a:headEnd/>
            <a:tailEnd/>
          </a:ln>
          <a:effectLst/>
          <a:extLst/>
        </p:spPr>
        <p:txBody>
          <a:bodyPr lIns="38098" tIns="38098" rIns="38098" bIns="38098"/>
          <a:lstStyle/>
          <a:p>
            <a:pPr>
              <a:defRPr/>
            </a:pPr>
            <a:r>
              <a:rPr lang="en-US" dirty="0">
                <a:cs typeface="Baskerville" charset="0"/>
              </a:rPr>
              <a:t>REMISIÓN SIN DETENIDO</a:t>
            </a:r>
          </a:p>
        </p:txBody>
      </p:sp>
      <p:sp>
        <p:nvSpPr>
          <p:cNvPr id="50208" name="AutoShape 32"/>
          <p:cNvSpPr>
            <a:spLocks/>
          </p:cNvSpPr>
          <p:nvPr/>
        </p:nvSpPr>
        <p:spPr bwMode="auto">
          <a:xfrm rot="16200000">
            <a:off x="1876351" y="2459013"/>
            <a:ext cx="286867" cy="107491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383"/>
                  <a:pt x="10800" y="21117"/>
                </a:cubicBezTo>
                <a:lnTo>
                  <a:pt x="10800" y="11282"/>
                </a:lnTo>
                <a:cubicBezTo>
                  <a:pt x="10800" y="11016"/>
                  <a:pt x="5964" y="10800"/>
                  <a:pt x="0" y="10800"/>
                </a:cubicBezTo>
                <a:cubicBezTo>
                  <a:pt x="5964" y="10800"/>
                  <a:pt x="10800" y="10583"/>
                  <a:pt x="10800" y="10317"/>
                </a:cubicBezTo>
                <a:lnTo>
                  <a:pt x="10800" y="482"/>
                </a:lnTo>
                <a:cubicBezTo>
                  <a:pt x="10800" y="216"/>
                  <a:pt x="15635" y="0"/>
                  <a:pt x="21600" y="0"/>
                </a:cubicBezTo>
              </a:path>
            </a:pathLst>
          </a:custGeom>
          <a:noFill/>
          <a:ln w="9525" cap="flat" cmpd="sng">
            <a:solidFill>
              <a:srgbClr val="F07C03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50209" name="AutoShape 33"/>
          <p:cNvSpPr>
            <a:spLocks/>
          </p:cNvSpPr>
          <p:nvPr/>
        </p:nvSpPr>
        <p:spPr bwMode="auto">
          <a:xfrm rot="5400000">
            <a:off x="4125516" y="-616148"/>
            <a:ext cx="289098" cy="780119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21600"/>
                </a:moveTo>
                <a:cubicBezTo>
                  <a:pt x="15635" y="21600"/>
                  <a:pt x="10799" y="21571"/>
                  <a:pt x="10799" y="21535"/>
                </a:cubicBezTo>
                <a:lnTo>
                  <a:pt x="10800" y="16579"/>
                </a:lnTo>
                <a:cubicBezTo>
                  <a:pt x="10800" y="16543"/>
                  <a:pt x="5964" y="16514"/>
                  <a:pt x="0" y="16514"/>
                </a:cubicBezTo>
                <a:cubicBezTo>
                  <a:pt x="5964" y="16514"/>
                  <a:pt x="10800" y="16485"/>
                  <a:pt x="10800" y="16450"/>
                </a:cubicBezTo>
                <a:lnTo>
                  <a:pt x="10800" y="64"/>
                </a:lnTo>
                <a:cubicBezTo>
                  <a:pt x="10800" y="28"/>
                  <a:pt x="15635" y="0"/>
                  <a:pt x="21600" y="0"/>
                </a:cubicBezTo>
              </a:path>
            </a:pathLst>
          </a:custGeom>
          <a:noFill/>
          <a:ln w="9525" cap="flat" cmpd="sng">
            <a:solidFill>
              <a:srgbClr val="F07C03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grpSp>
        <p:nvGrpSpPr>
          <p:cNvPr id="12316" name="Group 37"/>
          <p:cNvGrpSpPr>
            <a:grpSpLocks/>
          </p:cNvGrpSpPr>
          <p:nvPr/>
        </p:nvGrpSpPr>
        <p:grpSpPr bwMode="auto">
          <a:xfrm>
            <a:off x="6367984" y="2995910"/>
            <a:ext cx="2448967" cy="569268"/>
            <a:chOff x="0" y="0"/>
            <a:chExt cx="193" cy="45"/>
          </a:xfrm>
        </p:grpSpPr>
        <p:sp>
          <p:nvSpPr>
            <p:cNvPr id="50214" name="AutoShape 38"/>
            <p:cNvSpPr>
              <a:spLocks/>
            </p:cNvSpPr>
            <p:nvPr/>
          </p:nvSpPr>
          <p:spPr bwMode="auto">
            <a:xfrm rot="5400000" flipH="1">
              <a:off x="74" y="-74"/>
              <a:ext cx="44" cy="19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9090"/>
                  </a:moveTo>
                  <a:lnTo>
                    <a:pt x="7750" y="19090"/>
                  </a:lnTo>
                  <a:lnTo>
                    <a:pt x="7750" y="2509"/>
                  </a:lnTo>
                  <a:lnTo>
                    <a:pt x="4701" y="2509"/>
                  </a:lnTo>
                  <a:lnTo>
                    <a:pt x="13150" y="0"/>
                  </a:lnTo>
                  <a:lnTo>
                    <a:pt x="21600" y="2509"/>
                  </a:lnTo>
                  <a:lnTo>
                    <a:pt x="18550" y="2509"/>
                  </a:lnTo>
                  <a:lnTo>
                    <a:pt x="1855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07F09"/>
            </a:solidFill>
            <a:ln w="25400" cap="flat" cmpd="sng">
              <a:solidFill>
                <a:srgbClr val="AF5D07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  <p:sp>
          <p:nvSpPr>
            <p:cNvPr id="50215" name="AutoShape 39"/>
            <p:cNvSpPr>
              <a:spLocks/>
            </p:cNvSpPr>
            <p:nvPr/>
          </p:nvSpPr>
          <p:spPr bwMode="auto">
            <a:xfrm>
              <a:off x="9" y="5"/>
              <a:ext cx="159" cy="2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defRPr/>
              </a:pPr>
              <a:r>
                <a:rPr lang="en-US" sz="1400" b="1" dirty="0">
                  <a:cs typeface="Baskerville" charset="0"/>
                </a:rPr>
                <a:t>AUDIENCIA INICIAL</a:t>
              </a:r>
              <a:endParaRPr lang="en-US" sz="1400" dirty="0">
                <a:cs typeface="Baskerville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840172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AutoShape 1"/>
          <p:cNvSpPr>
            <a:spLocks/>
          </p:cNvSpPr>
          <p:nvPr/>
        </p:nvSpPr>
        <p:spPr bwMode="auto">
          <a:xfrm>
            <a:off x="331516" y="2233539"/>
            <a:ext cx="2029271" cy="5123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1202" name="AutoShape 2"/>
          <p:cNvSpPr>
            <a:spLocks/>
          </p:cNvSpPr>
          <p:nvPr/>
        </p:nvSpPr>
        <p:spPr bwMode="auto">
          <a:xfrm>
            <a:off x="292448" y="2354090"/>
            <a:ext cx="2069455" cy="3047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1400" b="1" dirty="0" smtClean="0">
                <a:latin typeface="Verdana" charset="0"/>
                <a:cs typeface="Verdana" charset="0"/>
                <a:sym typeface="Verdana" charset="0"/>
              </a:rPr>
              <a:t>INICIAL</a:t>
            </a:r>
            <a:endParaRPr lang="en-US" dirty="0">
              <a:cs typeface="Baskerville" charset="0"/>
            </a:endParaRPr>
          </a:p>
        </p:txBody>
      </p:sp>
      <p:sp>
        <p:nvSpPr>
          <p:cNvPr id="51203" name="AutoShape 3"/>
          <p:cNvSpPr>
            <a:spLocks/>
          </p:cNvSpPr>
          <p:nvPr/>
        </p:nvSpPr>
        <p:spPr bwMode="auto">
          <a:xfrm>
            <a:off x="2417713" y="2233539"/>
            <a:ext cx="2019226" cy="5123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 w="25400" cap="flat" cmpd="sng">
            <a:solidFill>
              <a:srgbClr val="848484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1204" name="AutoShape 4"/>
          <p:cNvSpPr>
            <a:spLocks/>
          </p:cNvSpPr>
          <p:nvPr/>
        </p:nvSpPr>
        <p:spPr bwMode="auto">
          <a:xfrm>
            <a:off x="2411760" y="2337346"/>
            <a:ext cx="2025179" cy="29956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1400" b="1" dirty="0" smtClean="0">
                <a:latin typeface="Verdana" charset="0"/>
                <a:cs typeface="Verdana" charset="0"/>
                <a:sym typeface="Verdana" charset="0"/>
              </a:rPr>
              <a:t>COMPLEMENTARIA</a:t>
            </a:r>
            <a:endParaRPr lang="en-US" dirty="0">
              <a:cs typeface="Baskerville" charset="0"/>
            </a:endParaRPr>
          </a:p>
        </p:txBody>
      </p: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4564187" y="2233538"/>
            <a:ext cx="2019225" cy="500063"/>
            <a:chOff x="0" y="0"/>
            <a:chExt cx="159" cy="40"/>
          </a:xfrm>
        </p:grpSpPr>
        <p:sp>
          <p:nvSpPr>
            <p:cNvPr id="51206" name="AutoShape 6"/>
            <p:cNvSpPr>
              <a:spLocks/>
            </p:cNvSpPr>
            <p:nvPr/>
          </p:nvSpPr>
          <p:spPr bwMode="auto">
            <a:xfrm>
              <a:off x="0" y="0"/>
              <a:ext cx="159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51207" name="AutoShape 7"/>
            <p:cNvSpPr>
              <a:spLocks/>
            </p:cNvSpPr>
            <p:nvPr/>
          </p:nvSpPr>
          <p:spPr bwMode="auto">
            <a:xfrm>
              <a:off x="12" y="7"/>
              <a:ext cx="135" cy="2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0000"/>
                </a:buClr>
                <a:buFont typeface="Verdana" charset="0"/>
                <a:buNone/>
                <a:defRPr/>
              </a:pPr>
              <a:r>
                <a:rPr lang="en-US" sz="1600" b="1">
                  <a:solidFill>
                    <a:srgbClr val="FF0000"/>
                  </a:solidFill>
                  <a:latin typeface="Verdana" charset="0"/>
                  <a:cs typeface="Verdana" charset="0"/>
                  <a:sym typeface="Verdana" charset="0"/>
                </a:rPr>
                <a:t>INTERMEDIA</a:t>
              </a:r>
              <a:endParaRPr lang="en-US">
                <a:cs typeface="Baskerville" charset="0"/>
              </a:endParaRPr>
            </a:p>
          </p:txBody>
        </p:sp>
      </p:grpSp>
      <p:grpSp>
        <p:nvGrpSpPr>
          <p:cNvPr id="14342" name="Group 8"/>
          <p:cNvGrpSpPr>
            <a:grpSpLocks/>
          </p:cNvGrpSpPr>
          <p:nvPr/>
        </p:nvGrpSpPr>
        <p:grpSpPr bwMode="auto">
          <a:xfrm>
            <a:off x="6710660" y="2233538"/>
            <a:ext cx="2019226" cy="500063"/>
            <a:chOff x="0" y="0"/>
            <a:chExt cx="159" cy="40"/>
          </a:xfrm>
        </p:grpSpPr>
        <p:sp>
          <p:nvSpPr>
            <p:cNvPr id="51209" name="AutoShape 9"/>
            <p:cNvSpPr>
              <a:spLocks/>
            </p:cNvSpPr>
            <p:nvPr/>
          </p:nvSpPr>
          <p:spPr bwMode="auto">
            <a:xfrm>
              <a:off x="0" y="0"/>
              <a:ext cx="159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B05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51210" name="AutoShape 10"/>
            <p:cNvSpPr>
              <a:spLocks/>
            </p:cNvSpPr>
            <p:nvPr/>
          </p:nvSpPr>
          <p:spPr bwMode="auto">
            <a:xfrm>
              <a:off x="6" y="5"/>
              <a:ext cx="145" cy="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00B050"/>
                </a:buClr>
                <a:buFont typeface="Verdana" charset="0"/>
                <a:buNone/>
                <a:defRPr/>
              </a:pPr>
              <a:r>
                <a:rPr lang="en-US">
                  <a:solidFill>
                    <a:srgbClr val="00B050"/>
                  </a:solidFill>
                  <a:latin typeface="Verdana" charset="0"/>
                  <a:cs typeface="Verdana" charset="0"/>
                  <a:sym typeface="Verdana" charset="0"/>
                </a:rPr>
                <a:t>JUICIO ORAL</a:t>
              </a:r>
              <a:endParaRPr lang="en-US">
                <a:cs typeface="Baskerville" charset="0"/>
              </a:endParaRPr>
            </a:p>
          </p:txBody>
        </p:sp>
      </p:grpSp>
      <p:sp>
        <p:nvSpPr>
          <p:cNvPr id="51211" name="AutoShape 11"/>
          <p:cNvSpPr>
            <a:spLocks/>
          </p:cNvSpPr>
          <p:nvPr/>
        </p:nvSpPr>
        <p:spPr bwMode="auto">
          <a:xfrm>
            <a:off x="1349499" y="1849562"/>
            <a:ext cx="2210098" cy="35495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000" b="1" dirty="0">
                <a:cs typeface="Baskerville" charset="0"/>
              </a:rPr>
              <a:t>INVESTIGACIÓN</a:t>
            </a:r>
            <a:endParaRPr lang="en-US" sz="2000" dirty="0">
              <a:cs typeface="Baskerville" charset="0"/>
            </a:endParaRPr>
          </a:p>
        </p:txBody>
      </p:sp>
      <p:sp>
        <p:nvSpPr>
          <p:cNvPr id="51212" name="AutoShape 12"/>
          <p:cNvSpPr>
            <a:spLocks/>
          </p:cNvSpPr>
          <p:nvPr/>
        </p:nvSpPr>
        <p:spPr bwMode="auto">
          <a:xfrm>
            <a:off x="-10046" y="3429000"/>
            <a:ext cx="6250782" cy="25304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1213" name="AutoShape 13"/>
          <p:cNvSpPr>
            <a:spLocks/>
          </p:cNvSpPr>
          <p:nvPr/>
        </p:nvSpPr>
        <p:spPr bwMode="auto">
          <a:xfrm>
            <a:off x="142875" y="4045148"/>
            <a:ext cx="2628677" cy="13718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800" dirty="0">
                <a:cs typeface="Baskerville" charset="0"/>
              </a:rPr>
              <a:t>SATISFECHO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2800" dirty="0">
                <a:cs typeface="Baskerville" charset="0"/>
              </a:rPr>
              <a:t>ARTÍCULO 19 CPEUM</a:t>
            </a:r>
            <a:endParaRPr lang="en-US" dirty="0">
              <a:cs typeface="Baskerville" charset="0"/>
            </a:endParaRPr>
          </a:p>
        </p:txBody>
      </p:sp>
      <p:sp>
        <p:nvSpPr>
          <p:cNvPr id="51214" name="AutoShape 14"/>
          <p:cNvSpPr>
            <a:spLocks/>
          </p:cNvSpPr>
          <p:nvPr/>
        </p:nvSpPr>
        <p:spPr bwMode="auto">
          <a:xfrm>
            <a:off x="2865314" y="3552900"/>
            <a:ext cx="1386334" cy="23016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C000"/>
          </a:solidFill>
          <a:ln w="25400" cap="flat" cmpd="sng">
            <a:solidFill>
              <a:srgbClr val="FFC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1215" name="AutoShape 15"/>
          <p:cNvSpPr>
            <a:spLocks/>
          </p:cNvSpPr>
          <p:nvPr/>
        </p:nvSpPr>
        <p:spPr bwMode="auto">
          <a:xfrm>
            <a:off x="3394398" y="3583038"/>
            <a:ext cx="406301" cy="231167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700" b="1" dirty="0">
                <a:cs typeface="Baskerville" charset="0"/>
              </a:rPr>
              <a:t>R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E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M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I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S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I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 err="1">
                <a:cs typeface="Baskerville" charset="0"/>
              </a:rPr>
              <a:t>Ó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N</a:t>
            </a:r>
            <a:endParaRPr lang="en-US" sz="1700" dirty="0">
              <a:cs typeface="Baskerville" charset="0"/>
            </a:endParaRPr>
          </a:p>
        </p:txBody>
      </p:sp>
      <p:sp>
        <p:nvSpPr>
          <p:cNvPr id="51216" name="AutoShape 16"/>
          <p:cNvSpPr>
            <a:spLocks/>
          </p:cNvSpPr>
          <p:nvPr/>
        </p:nvSpPr>
        <p:spPr bwMode="auto">
          <a:xfrm>
            <a:off x="6571135" y="3556248"/>
            <a:ext cx="2573982" cy="229827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 w="25400" cap="flat" cmpd="sng">
            <a:solidFill>
              <a:srgbClr val="848484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1217" name="AutoShape 17"/>
          <p:cNvSpPr>
            <a:spLocks/>
          </p:cNvSpPr>
          <p:nvPr/>
        </p:nvSpPr>
        <p:spPr bwMode="auto">
          <a:xfrm>
            <a:off x="4424660" y="3564062"/>
            <a:ext cx="1759148" cy="229046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B6431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1218" name="AutoShape 18"/>
          <p:cNvSpPr>
            <a:spLocks/>
          </p:cNvSpPr>
          <p:nvPr/>
        </p:nvSpPr>
        <p:spPr bwMode="auto">
          <a:xfrm>
            <a:off x="4484935" y="4259461"/>
            <a:ext cx="1638598" cy="91417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defRPr/>
            </a:pPr>
            <a:r>
              <a:rPr lang="en-US" sz="2000" b="1" dirty="0">
                <a:solidFill>
                  <a:srgbClr val="FFFFFF"/>
                </a:solidFill>
                <a:cs typeface="Baskerville" charset="0"/>
              </a:rPr>
              <a:t>CONTROL</a:t>
            </a:r>
            <a:endParaRPr lang="en-US" sz="2000" dirty="0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2000" b="1" dirty="0">
                <a:solidFill>
                  <a:srgbClr val="FFFFFF"/>
                </a:solidFill>
                <a:cs typeface="Baskerville" charset="0"/>
              </a:rPr>
              <a:t>DE</a:t>
            </a:r>
            <a:endParaRPr lang="en-US" sz="2000" dirty="0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2000" b="1" dirty="0">
                <a:solidFill>
                  <a:srgbClr val="FFFFFF"/>
                </a:solidFill>
                <a:cs typeface="Baskerville" charset="0"/>
              </a:rPr>
              <a:t>DETENCIÓN</a:t>
            </a:r>
            <a:endParaRPr lang="en-US" sz="2000" dirty="0">
              <a:cs typeface="Baskerville" charset="0"/>
            </a:endParaRPr>
          </a:p>
        </p:txBody>
      </p:sp>
      <p:sp>
        <p:nvSpPr>
          <p:cNvPr id="51219" name="AutoShape 19"/>
          <p:cNvSpPr>
            <a:spLocks/>
          </p:cNvSpPr>
          <p:nvPr/>
        </p:nvSpPr>
        <p:spPr bwMode="auto">
          <a:xfrm>
            <a:off x="6797725" y="4219278"/>
            <a:ext cx="2346275" cy="91417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200" b="1" dirty="0">
                <a:cs typeface="Baskerville" charset="0"/>
              </a:rPr>
              <a:t>FORMULACIÓN</a:t>
            </a:r>
            <a:endParaRPr lang="en-US" sz="2200" dirty="0">
              <a:cs typeface="Baskerville" charset="0"/>
            </a:endParaRPr>
          </a:p>
          <a:p>
            <a:pPr>
              <a:defRPr/>
            </a:pPr>
            <a:r>
              <a:rPr lang="en-US" sz="2200" b="1" dirty="0">
                <a:cs typeface="Baskerville" charset="0"/>
              </a:rPr>
              <a:t>DE </a:t>
            </a:r>
            <a:endParaRPr lang="en-US" sz="2200" dirty="0">
              <a:cs typeface="Baskerville" charset="0"/>
            </a:endParaRPr>
          </a:p>
          <a:p>
            <a:pPr>
              <a:defRPr/>
            </a:pPr>
            <a:r>
              <a:rPr lang="en-US" sz="2200" b="1" dirty="0">
                <a:cs typeface="Baskerville" charset="0"/>
              </a:rPr>
              <a:t>IMPUTACIÓN</a:t>
            </a:r>
            <a:endParaRPr lang="en-US" sz="2200" dirty="0">
              <a:cs typeface="Baskerville" charset="0"/>
            </a:endParaRPr>
          </a:p>
        </p:txBody>
      </p:sp>
      <p:sp>
        <p:nvSpPr>
          <p:cNvPr id="51220" name="AutoShape 20"/>
          <p:cNvSpPr>
            <a:spLocks/>
          </p:cNvSpPr>
          <p:nvPr/>
        </p:nvSpPr>
        <p:spPr bwMode="auto">
          <a:xfrm rot="5400000">
            <a:off x="5914802" y="3635499"/>
            <a:ext cx="781348" cy="5429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1076"/>
                </a:moveTo>
                <a:lnTo>
                  <a:pt x="15894" y="21076"/>
                </a:lnTo>
                <a:lnTo>
                  <a:pt x="15894" y="777"/>
                </a:lnTo>
                <a:lnTo>
                  <a:pt x="13827" y="777"/>
                </a:lnTo>
                <a:lnTo>
                  <a:pt x="17713" y="0"/>
                </a:lnTo>
                <a:lnTo>
                  <a:pt x="21600" y="777"/>
                </a:lnTo>
                <a:lnTo>
                  <a:pt x="19532" y="777"/>
                </a:lnTo>
                <a:lnTo>
                  <a:pt x="1953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51221" name="AutoShape 21"/>
          <p:cNvSpPr>
            <a:spLocks/>
          </p:cNvSpPr>
          <p:nvPr/>
        </p:nvSpPr>
        <p:spPr bwMode="auto">
          <a:xfrm>
            <a:off x="4482704" y="6045399"/>
            <a:ext cx="4026173" cy="44425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400" dirty="0">
                <a:cs typeface="Baskerville" charset="0"/>
              </a:rPr>
              <a:t>PLAZO CONSTITUCIONAL</a:t>
            </a:r>
            <a:endParaRPr lang="en-US" dirty="0">
              <a:cs typeface="Baskerville" charset="0"/>
            </a:endParaRPr>
          </a:p>
        </p:txBody>
      </p:sp>
      <p:sp>
        <p:nvSpPr>
          <p:cNvPr id="51222" name="AutoShape 22"/>
          <p:cNvSpPr>
            <a:spLocks/>
          </p:cNvSpPr>
          <p:nvPr/>
        </p:nvSpPr>
        <p:spPr bwMode="auto">
          <a:xfrm>
            <a:off x="319236" y="5858992"/>
            <a:ext cx="3165574" cy="86059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/>
        </p:spPr>
        <p:txBody>
          <a:bodyPr lIns="38098" tIns="38098" rIns="38098" bIns="38098"/>
          <a:lstStyle/>
          <a:p>
            <a:pPr>
              <a:defRPr/>
            </a:pPr>
            <a:r>
              <a:rPr lang="en-US" dirty="0">
                <a:cs typeface="Baskerville" charset="0"/>
              </a:rPr>
              <a:t>REMISIÓN CON DETENIDO</a:t>
            </a:r>
          </a:p>
        </p:txBody>
      </p:sp>
      <p:grpSp>
        <p:nvGrpSpPr>
          <p:cNvPr id="14355" name="Group 23"/>
          <p:cNvGrpSpPr>
            <a:grpSpLocks/>
          </p:cNvGrpSpPr>
          <p:nvPr/>
        </p:nvGrpSpPr>
        <p:grpSpPr bwMode="auto">
          <a:xfrm>
            <a:off x="122783" y="2853035"/>
            <a:ext cx="8047881" cy="575965"/>
            <a:chOff x="0" y="0"/>
            <a:chExt cx="634" cy="46"/>
          </a:xfrm>
        </p:grpSpPr>
        <p:sp>
          <p:nvSpPr>
            <p:cNvPr id="51224" name="AutoShape 24"/>
            <p:cNvSpPr>
              <a:spLocks/>
            </p:cNvSpPr>
            <p:nvPr/>
          </p:nvSpPr>
          <p:spPr bwMode="auto">
            <a:xfrm rot="16200000">
              <a:off x="138" y="-31"/>
              <a:ext cx="23" cy="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1383"/>
                    <a:pt x="10800" y="21117"/>
                  </a:cubicBezTo>
                  <a:lnTo>
                    <a:pt x="10800" y="11282"/>
                  </a:lnTo>
                  <a:cubicBezTo>
                    <a:pt x="10800" y="11016"/>
                    <a:pt x="5964" y="10800"/>
                    <a:pt x="0" y="10800"/>
                  </a:cubicBezTo>
                  <a:cubicBezTo>
                    <a:pt x="5964" y="10800"/>
                    <a:pt x="10800" y="10583"/>
                    <a:pt x="10800" y="10317"/>
                  </a:cubicBezTo>
                  <a:lnTo>
                    <a:pt x="10800" y="482"/>
                  </a:lnTo>
                  <a:cubicBezTo>
                    <a:pt x="10800" y="216"/>
                    <a:pt x="15635" y="0"/>
                    <a:pt x="21600" y="0"/>
                  </a:cubicBezTo>
                </a:path>
              </a:pathLst>
            </a:custGeom>
            <a:noFill/>
            <a:ln w="9525" cap="flat" cmpd="sng">
              <a:solidFill>
                <a:srgbClr val="F07C03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  <p:sp>
          <p:nvSpPr>
            <p:cNvPr id="51225" name="AutoShape 25"/>
            <p:cNvSpPr>
              <a:spLocks/>
            </p:cNvSpPr>
            <p:nvPr/>
          </p:nvSpPr>
          <p:spPr bwMode="auto">
            <a:xfrm rot="5400000">
              <a:off x="305" y="-283"/>
              <a:ext cx="24" cy="63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599" y="21600"/>
                  </a:moveTo>
                  <a:cubicBezTo>
                    <a:pt x="15635" y="21600"/>
                    <a:pt x="10799" y="21571"/>
                    <a:pt x="10799" y="21535"/>
                  </a:cubicBezTo>
                  <a:lnTo>
                    <a:pt x="10800" y="16579"/>
                  </a:lnTo>
                  <a:cubicBezTo>
                    <a:pt x="10800" y="16543"/>
                    <a:pt x="5964" y="16514"/>
                    <a:pt x="0" y="16514"/>
                  </a:cubicBezTo>
                  <a:cubicBezTo>
                    <a:pt x="5964" y="16514"/>
                    <a:pt x="10800" y="16485"/>
                    <a:pt x="10800" y="16450"/>
                  </a:cubicBezTo>
                  <a:lnTo>
                    <a:pt x="10800" y="64"/>
                  </a:lnTo>
                  <a:cubicBezTo>
                    <a:pt x="10800" y="28"/>
                    <a:pt x="15635" y="0"/>
                    <a:pt x="21600" y="0"/>
                  </a:cubicBezTo>
                </a:path>
              </a:pathLst>
            </a:custGeom>
            <a:noFill/>
            <a:ln w="9525" cap="flat" cmpd="sng">
              <a:solidFill>
                <a:srgbClr val="F07C03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</p:grpSp>
      <p:grpSp>
        <p:nvGrpSpPr>
          <p:cNvPr id="14357" name="Group 29"/>
          <p:cNvGrpSpPr>
            <a:grpSpLocks/>
          </p:cNvGrpSpPr>
          <p:nvPr/>
        </p:nvGrpSpPr>
        <p:grpSpPr bwMode="auto">
          <a:xfrm>
            <a:off x="4564187" y="2233538"/>
            <a:ext cx="4165699" cy="500063"/>
            <a:chOff x="0" y="0"/>
            <a:chExt cx="328" cy="40"/>
          </a:xfrm>
        </p:grpSpPr>
        <p:grpSp>
          <p:nvGrpSpPr>
            <p:cNvPr id="14361" name="Group 30"/>
            <p:cNvGrpSpPr>
              <a:grpSpLocks/>
            </p:cNvGrpSpPr>
            <p:nvPr/>
          </p:nvGrpSpPr>
          <p:grpSpPr bwMode="auto">
            <a:xfrm>
              <a:off x="0" y="0"/>
              <a:ext cx="159" cy="40"/>
              <a:chOff x="0" y="0"/>
              <a:chExt cx="159" cy="40"/>
            </a:xfrm>
          </p:grpSpPr>
          <p:sp>
            <p:nvSpPr>
              <p:cNvPr id="51231" name="AutoShape 31"/>
              <p:cNvSpPr>
                <a:spLocks/>
              </p:cNvSpPr>
              <p:nvPr/>
            </p:nvSpPr>
            <p:spPr bwMode="auto">
              <a:xfrm>
                <a:off x="0" y="0"/>
                <a:ext cx="159" cy="4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 w="254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 anchor="ctr"/>
              <a:lstStyle/>
              <a:p>
                <a:pPr>
                  <a:buClr>
                    <a:srgbClr val="FFFFFF"/>
                  </a:buClr>
                  <a:defRPr/>
                </a:pPr>
                <a:endParaRPr lang="en-US">
                  <a:solidFill>
                    <a:srgbClr val="FFFFFF"/>
                  </a:solidFill>
                  <a:cs typeface="Baskerville" charset="0"/>
                </a:endParaRPr>
              </a:p>
            </p:txBody>
          </p:sp>
          <p:sp>
            <p:nvSpPr>
              <p:cNvPr id="51232" name="AutoShape 32"/>
              <p:cNvSpPr>
                <a:spLocks/>
              </p:cNvSpPr>
              <p:nvPr/>
            </p:nvSpPr>
            <p:spPr bwMode="auto">
              <a:xfrm>
                <a:off x="12" y="7"/>
                <a:ext cx="135" cy="2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/>
              <a:lstStyle/>
              <a:p>
                <a:pPr>
                  <a:buClr>
                    <a:srgbClr val="FFFFFF"/>
                  </a:buClr>
                  <a:buFont typeface="Verdana" charset="0"/>
                  <a:buNone/>
                  <a:defRPr/>
                </a:pPr>
                <a:r>
                  <a:rPr lang="en-US" sz="1600" b="1">
                    <a:solidFill>
                      <a:srgbClr val="FFFFFF"/>
                    </a:solidFill>
                    <a:latin typeface="Verdana" charset="0"/>
                    <a:cs typeface="Verdana" charset="0"/>
                    <a:sym typeface="Verdana" charset="0"/>
                  </a:rPr>
                  <a:t>INTERMEDIA</a:t>
                </a:r>
                <a:endParaRPr lang="en-US">
                  <a:cs typeface="Baskerville" charset="0"/>
                </a:endParaRPr>
              </a:p>
            </p:txBody>
          </p:sp>
        </p:grpSp>
        <p:sp>
          <p:nvSpPr>
            <p:cNvPr id="51233" name="AutoShape 33"/>
            <p:cNvSpPr>
              <a:spLocks/>
            </p:cNvSpPr>
            <p:nvPr/>
          </p:nvSpPr>
          <p:spPr bwMode="auto">
            <a:xfrm>
              <a:off x="168" y="0"/>
              <a:ext cx="160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 w="25400" cap="flat" cmpd="sng">
              <a:solidFill>
                <a:srgbClr val="00B05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51234" name="AutoShape 34"/>
            <p:cNvSpPr>
              <a:spLocks/>
            </p:cNvSpPr>
            <p:nvPr/>
          </p:nvSpPr>
          <p:spPr bwMode="auto">
            <a:xfrm>
              <a:off x="175" y="5"/>
              <a:ext cx="153" cy="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buFont typeface="Verdana" charset="0"/>
                <a:buNone/>
                <a:defRPr/>
              </a:pPr>
              <a:r>
                <a:rPr lang="en-US" b="1">
                  <a:solidFill>
                    <a:srgbClr val="FFFFFF"/>
                  </a:solidFill>
                  <a:latin typeface="Verdana" charset="0"/>
                  <a:cs typeface="Verdana" charset="0"/>
                  <a:sym typeface="Verdana" charset="0"/>
                </a:rPr>
                <a:t>JUICIO ORAL</a:t>
              </a:r>
              <a:endParaRPr lang="en-US">
                <a:cs typeface="Baskerville" charset="0"/>
              </a:endParaRPr>
            </a:p>
          </p:txBody>
        </p:sp>
      </p:grpSp>
      <p:grpSp>
        <p:nvGrpSpPr>
          <p:cNvPr id="14358" name="Group 35"/>
          <p:cNvGrpSpPr>
            <a:grpSpLocks/>
          </p:cNvGrpSpPr>
          <p:nvPr/>
        </p:nvGrpSpPr>
        <p:grpSpPr bwMode="auto">
          <a:xfrm>
            <a:off x="4424661" y="2995910"/>
            <a:ext cx="4392290" cy="569268"/>
            <a:chOff x="0" y="0"/>
            <a:chExt cx="346" cy="45"/>
          </a:xfrm>
        </p:grpSpPr>
        <p:sp>
          <p:nvSpPr>
            <p:cNvPr id="51236" name="AutoShape 36"/>
            <p:cNvSpPr>
              <a:spLocks/>
            </p:cNvSpPr>
            <p:nvPr/>
          </p:nvSpPr>
          <p:spPr bwMode="auto">
            <a:xfrm rot="5400000" flipH="1">
              <a:off x="150" y="-150"/>
              <a:ext cx="45" cy="34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0200"/>
                  </a:moveTo>
                  <a:lnTo>
                    <a:pt x="7750" y="20200"/>
                  </a:lnTo>
                  <a:lnTo>
                    <a:pt x="7750" y="1399"/>
                  </a:lnTo>
                  <a:lnTo>
                    <a:pt x="4701" y="1399"/>
                  </a:lnTo>
                  <a:lnTo>
                    <a:pt x="13150" y="0"/>
                  </a:lnTo>
                  <a:lnTo>
                    <a:pt x="21600" y="1399"/>
                  </a:lnTo>
                  <a:lnTo>
                    <a:pt x="18550" y="1399"/>
                  </a:lnTo>
                  <a:lnTo>
                    <a:pt x="1855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07F09"/>
            </a:solidFill>
            <a:ln w="25400" cap="flat" cmpd="sng">
              <a:solidFill>
                <a:srgbClr val="AF5D07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  <p:sp>
          <p:nvSpPr>
            <p:cNvPr id="51237" name="AutoShape 37"/>
            <p:cNvSpPr>
              <a:spLocks/>
            </p:cNvSpPr>
            <p:nvPr/>
          </p:nvSpPr>
          <p:spPr bwMode="auto">
            <a:xfrm>
              <a:off x="86" y="5"/>
              <a:ext cx="187" cy="2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defRPr/>
              </a:pPr>
              <a:r>
                <a:rPr lang="en-US" sz="1600" b="1">
                  <a:cs typeface="Baskerville" charset="0"/>
                </a:rPr>
                <a:t>AUDIENCIA INICIAL</a:t>
              </a:r>
              <a:endParaRPr lang="en-US">
                <a:cs typeface="Baskerville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873224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AutoShape 1"/>
          <p:cNvSpPr>
            <a:spLocks/>
          </p:cNvSpPr>
          <p:nvPr/>
        </p:nvSpPr>
        <p:spPr bwMode="auto">
          <a:xfrm>
            <a:off x="331516" y="2233539"/>
            <a:ext cx="2029271" cy="5123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26" name="AutoShape 2"/>
          <p:cNvSpPr>
            <a:spLocks/>
          </p:cNvSpPr>
          <p:nvPr/>
        </p:nvSpPr>
        <p:spPr bwMode="auto">
          <a:xfrm>
            <a:off x="292448" y="2354090"/>
            <a:ext cx="2069455" cy="3047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1400" b="1" dirty="0" smtClean="0">
                <a:latin typeface="Verdana" charset="0"/>
                <a:cs typeface="Verdana" charset="0"/>
                <a:sym typeface="Verdana" charset="0"/>
              </a:rPr>
              <a:t>INICIAL</a:t>
            </a:r>
            <a:endParaRPr lang="en-US" dirty="0">
              <a:cs typeface="Baskerville" charset="0"/>
            </a:endParaRPr>
          </a:p>
        </p:txBody>
      </p:sp>
      <p:sp>
        <p:nvSpPr>
          <p:cNvPr id="52227" name="AutoShape 3"/>
          <p:cNvSpPr>
            <a:spLocks/>
          </p:cNvSpPr>
          <p:nvPr/>
        </p:nvSpPr>
        <p:spPr bwMode="auto">
          <a:xfrm>
            <a:off x="2380878" y="2166566"/>
            <a:ext cx="2092895" cy="5793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 w="25400" cap="flat" cmpd="sng">
            <a:solidFill>
              <a:srgbClr val="848484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28" name="AutoShape 4"/>
          <p:cNvSpPr>
            <a:spLocks/>
          </p:cNvSpPr>
          <p:nvPr/>
        </p:nvSpPr>
        <p:spPr bwMode="auto">
          <a:xfrm>
            <a:off x="2411760" y="2337346"/>
            <a:ext cx="2025179" cy="22755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1400" b="1" dirty="0" smtClean="0">
                <a:latin typeface="Verdana" charset="0"/>
                <a:cs typeface="Verdana" charset="0"/>
                <a:sym typeface="Verdana" charset="0"/>
              </a:rPr>
              <a:t>COMPLEMENTARIA</a:t>
            </a:r>
            <a:endParaRPr lang="en-US" dirty="0">
              <a:cs typeface="Baskerville" charset="0"/>
            </a:endParaRPr>
          </a:p>
        </p:txBody>
      </p: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4564187" y="2233538"/>
            <a:ext cx="2019225" cy="500063"/>
            <a:chOff x="0" y="0"/>
            <a:chExt cx="159" cy="40"/>
          </a:xfrm>
        </p:grpSpPr>
        <p:sp>
          <p:nvSpPr>
            <p:cNvPr id="52230" name="AutoShape 6"/>
            <p:cNvSpPr>
              <a:spLocks/>
            </p:cNvSpPr>
            <p:nvPr/>
          </p:nvSpPr>
          <p:spPr bwMode="auto">
            <a:xfrm>
              <a:off x="0" y="0"/>
              <a:ext cx="159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52231" name="AutoShape 7"/>
            <p:cNvSpPr>
              <a:spLocks/>
            </p:cNvSpPr>
            <p:nvPr/>
          </p:nvSpPr>
          <p:spPr bwMode="auto">
            <a:xfrm>
              <a:off x="12" y="7"/>
              <a:ext cx="135" cy="2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0000"/>
                </a:buClr>
                <a:buFont typeface="Verdana" charset="0"/>
                <a:buNone/>
                <a:defRPr/>
              </a:pPr>
              <a:r>
                <a:rPr lang="en-US" sz="1600" b="1">
                  <a:solidFill>
                    <a:srgbClr val="FF0000"/>
                  </a:solidFill>
                  <a:latin typeface="Verdana" charset="0"/>
                  <a:cs typeface="Verdana" charset="0"/>
                  <a:sym typeface="Verdana" charset="0"/>
                </a:rPr>
                <a:t>INTERMEDIA</a:t>
              </a:r>
              <a:endParaRPr lang="en-US">
                <a:cs typeface="Baskerville" charset="0"/>
              </a:endParaRPr>
            </a:p>
          </p:txBody>
        </p:sp>
      </p:grpSp>
      <p:grpSp>
        <p:nvGrpSpPr>
          <p:cNvPr id="15366" name="Group 8"/>
          <p:cNvGrpSpPr>
            <a:grpSpLocks/>
          </p:cNvGrpSpPr>
          <p:nvPr/>
        </p:nvGrpSpPr>
        <p:grpSpPr bwMode="auto">
          <a:xfrm>
            <a:off x="6710660" y="2233538"/>
            <a:ext cx="2019226" cy="500063"/>
            <a:chOff x="0" y="0"/>
            <a:chExt cx="159" cy="40"/>
          </a:xfrm>
        </p:grpSpPr>
        <p:sp>
          <p:nvSpPr>
            <p:cNvPr id="52233" name="AutoShape 9"/>
            <p:cNvSpPr>
              <a:spLocks/>
            </p:cNvSpPr>
            <p:nvPr/>
          </p:nvSpPr>
          <p:spPr bwMode="auto">
            <a:xfrm>
              <a:off x="0" y="0"/>
              <a:ext cx="159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B05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52234" name="AutoShape 10"/>
            <p:cNvSpPr>
              <a:spLocks/>
            </p:cNvSpPr>
            <p:nvPr/>
          </p:nvSpPr>
          <p:spPr bwMode="auto">
            <a:xfrm>
              <a:off x="6" y="5"/>
              <a:ext cx="145" cy="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00B050"/>
                </a:buClr>
                <a:buFont typeface="Verdana" charset="0"/>
                <a:buNone/>
                <a:defRPr/>
              </a:pPr>
              <a:r>
                <a:rPr lang="en-US" dirty="0">
                  <a:solidFill>
                    <a:srgbClr val="00B050"/>
                  </a:solidFill>
                  <a:latin typeface="Verdana" charset="0"/>
                  <a:cs typeface="Verdana" charset="0"/>
                  <a:sym typeface="Verdana" charset="0"/>
                </a:rPr>
                <a:t>JUICIO</a:t>
              </a:r>
              <a:endParaRPr lang="en-US" dirty="0">
                <a:cs typeface="Baskerville" charset="0"/>
              </a:endParaRPr>
            </a:p>
          </p:txBody>
        </p:sp>
      </p:grpSp>
      <p:sp>
        <p:nvSpPr>
          <p:cNvPr id="52235" name="AutoShape 11"/>
          <p:cNvSpPr>
            <a:spLocks/>
          </p:cNvSpPr>
          <p:nvPr/>
        </p:nvSpPr>
        <p:spPr bwMode="auto">
          <a:xfrm>
            <a:off x="420812" y="1809378"/>
            <a:ext cx="3999383" cy="35383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/>
        </p:spPr>
        <p:txBody>
          <a:bodyPr lIns="38098" tIns="38098" rIns="38098" bIns="38098"/>
          <a:lstStyle/>
          <a:p>
            <a:pPr>
              <a:defRPr/>
            </a:pPr>
            <a:r>
              <a:rPr lang="en-US" b="1" dirty="0">
                <a:cs typeface="Baskerville" charset="0"/>
              </a:rPr>
              <a:t>INVESTIGACIÓN</a:t>
            </a:r>
            <a:endParaRPr lang="en-US" dirty="0">
              <a:cs typeface="Baskerville" charset="0"/>
            </a:endParaRPr>
          </a:p>
        </p:txBody>
      </p:sp>
      <p:sp>
        <p:nvSpPr>
          <p:cNvPr id="52236" name="AutoShape 12"/>
          <p:cNvSpPr>
            <a:spLocks/>
          </p:cNvSpPr>
          <p:nvPr/>
        </p:nvSpPr>
        <p:spPr bwMode="auto">
          <a:xfrm>
            <a:off x="-10046" y="3345285"/>
            <a:ext cx="7608094" cy="261416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37" name="AutoShape 13"/>
          <p:cNvSpPr>
            <a:spLocks/>
          </p:cNvSpPr>
          <p:nvPr/>
        </p:nvSpPr>
        <p:spPr bwMode="auto">
          <a:xfrm>
            <a:off x="142875" y="4045148"/>
            <a:ext cx="2628677" cy="13718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800" dirty="0">
                <a:cs typeface="Baskerville" charset="0"/>
              </a:rPr>
              <a:t>SATISFECHO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2800" dirty="0">
                <a:cs typeface="Baskerville" charset="0"/>
              </a:rPr>
              <a:t>ARTÍCULO 19 CPEUM</a:t>
            </a:r>
            <a:endParaRPr lang="en-US" dirty="0">
              <a:cs typeface="Baskerville" charset="0"/>
            </a:endParaRPr>
          </a:p>
        </p:txBody>
      </p:sp>
      <p:sp>
        <p:nvSpPr>
          <p:cNvPr id="52238" name="AutoShape 14"/>
          <p:cNvSpPr>
            <a:spLocks/>
          </p:cNvSpPr>
          <p:nvPr/>
        </p:nvSpPr>
        <p:spPr bwMode="auto">
          <a:xfrm>
            <a:off x="2623095" y="3552900"/>
            <a:ext cx="500063" cy="23016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C000"/>
          </a:solidFill>
          <a:ln w="25400" cap="flat" cmpd="sng">
            <a:solidFill>
              <a:srgbClr val="FFC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39" name="AutoShape 15"/>
          <p:cNvSpPr>
            <a:spLocks/>
          </p:cNvSpPr>
          <p:nvPr/>
        </p:nvSpPr>
        <p:spPr bwMode="auto">
          <a:xfrm>
            <a:off x="2698998" y="3530576"/>
            <a:ext cx="406301" cy="231055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700" b="1" dirty="0">
                <a:cs typeface="Baskerville" charset="0"/>
              </a:rPr>
              <a:t>R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E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M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I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S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I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 err="1">
                <a:cs typeface="Baskerville" charset="0"/>
              </a:rPr>
              <a:t>Ó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b="1" dirty="0">
                <a:cs typeface="Baskerville" charset="0"/>
              </a:rPr>
              <a:t>N</a:t>
            </a:r>
            <a:endParaRPr lang="en-US" sz="1700" dirty="0">
              <a:cs typeface="Baskerville" charset="0"/>
            </a:endParaRPr>
          </a:p>
        </p:txBody>
      </p:sp>
      <p:sp>
        <p:nvSpPr>
          <p:cNvPr id="52240" name="AutoShape 16"/>
          <p:cNvSpPr>
            <a:spLocks/>
          </p:cNvSpPr>
          <p:nvPr/>
        </p:nvSpPr>
        <p:spPr bwMode="auto">
          <a:xfrm>
            <a:off x="7702972" y="3556248"/>
            <a:ext cx="1442145" cy="229827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 w="25400" cap="flat" cmpd="sng">
            <a:solidFill>
              <a:srgbClr val="848484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41" name="AutoShape 17"/>
          <p:cNvSpPr>
            <a:spLocks/>
          </p:cNvSpPr>
          <p:nvPr/>
        </p:nvSpPr>
        <p:spPr bwMode="auto">
          <a:xfrm>
            <a:off x="6793260" y="4128865"/>
            <a:ext cx="730002" cy="162743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B6431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42" name="AutoShape 18"/>
          <p:cNvSpPr>
            <a:spLocks/>
          </p:cNvSpPr>
          <p:nvPr/>
        </p:nvSpPr>
        <p:spPr bwMode="auto">
          <a:xfrm>
            <a:off x="4172396" y="3565178"/>
            <a:ext cx="1236762" cy="49894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4425D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43" name="AutoShape 19"/>
          <p:cNvSpPr>
            <a:spLocks/>
          </p:cNvSpPr>
          <p:nvPr/>
        </p:nvSpPr>
        <p:spPr bwMode="auto">
          <a:xfrm>
            <a:off x="4176861" y="4154537"/>
            <a:ext cx="1237878" cy="5000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87952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44" name="AutoShape 20"/>
          <p:cNvSpPr>
            <a:spLocks/>
          </p:cNvSpPr>
          <p:nvPr/>
        </p:nvSpPr>
        <p:spPr bwMode="auto">
          <a:xfrm>
            <a:off x="5493990" y="4159002"/>
            <a:ext cx="1236762" cy="49894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87952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45" name="AutoShape 21"/>
          <p:cNvSpPr>
            <a:spLocks/>
          </p:cNvSpPr>
          <p:nvPr/>
        </p:nvSpPr>
        <p:spPr bwMode="auto">
          <a:xfrm>
            <a:off x="5493991" y="3556248"/>
            <a:ext cx="2029271" cy="49783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87952"/>
          </a:solidFill>
          <a:ln w="25400" cap="flat" cmpd="sng">
            <a:solidFill>
              <a:srgbClr val="88795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46" name="AutoShape 22"/>
          <p:cNvSpPr>
            <a:spLocks/>
          </p:cNvSpPr>
          <p:nvPr/>
        </p:nvSpPr>
        <p:spPr bwMode="auto">
          <a:xfrm>
            <a:off x="4428009" y="3631035"/>
            <a:ext cx="954360" cy="40518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000" dirty="0">
                <a:solidFill>
                  <a:schemeClr val="bg1">
                    <a:lumMod val="20000"/>
                    <a:lumOff val="80000"/>
                  </a:schemeClr>
                </a:solidFill>
                <a:cs typeface="Baskerville" charset="0"/>
              </a:rPr>
              <a:t>CITA</a:t>
            </a:r>
          </a:p>
        </p:txBody>
      </p:sp>
      <p:sp>
        <p:nvSpPr>
          <p:cNvPr id="52247" name="AutoShape 23"/>
          <p:cNvSpPr>
            <a:spLocks/>
          </p:cNvSpPr>
          <p:nvPr/>
        </p:nvSpPr>
        <p:spPr bwMode="auto">
          <a:xfrm>
            <a:off x="4211464" y="4135562"/>
            <a:ext cx="1156395" cy="50787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B643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defRPr/>
            </a:pPr>
            <a:r>
              <a:rPr lang="en-US" sz="1400" b="1" dirty="0">
                <a:solidFill>
                  <a:srgbClr val="FFFFFF"/>
                </a:solidFill>
                <a:cs typeface="Baskerville" charset="0"/>
              </a:rPr>
              <a:t>ORDEN</a:t>
            </a:r>
            <a:endParaRPr lang="en-US" dirty="0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400" b="1" dirty="0">
                <a:solidFill>
                  <a:srgbClr val="FFFFFF"/>
                </a:solidFill>
                <a:cs typeface="Baskerville" charset="0"/>
              </a:rPr>
              <a:t>JUDICIAL</a:t>
            </a:r>
            <a:endParaRPr lang="en-US" dirty="0">
              <a:cs typeface="Baskerville" charset="0"/>
            </a:endParaRPr>
          </a:p>
        </p:txBody>
      </p:sp>
      <p:sp>
        <p:nvSpPr>
          <p:cNvPr id="52248" name="AutoShape 24"/>
          <p:cNvSpPr>
            <a:spLocks/>
          </p:cNvSpPr>
          <p:nvPr/>
        </p:nvSpPr>
        <p:spPr bwMode="auto">
          <a:xfrm>
            <a:off x="5482828" y="3526111"/>
            <a:ext cx="2076152" cy="56145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4425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400" dirty="0">
                <a:solidFill>
                  <a:schemeClr val="bg1">
                    <a:lumMod val="20000"/>
                    <a:lumOff val="80000"/>
                  </a:schemeClr>
                </a:solidFill>
                <a:cs typeface="Baskerville" charset="0"/>
              </a:rPr>
              <a:t>COMPARECENCIA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  <a:cs typeface="Baskerville" charset="0"/>
            </a:endParaRPr>
          </a:p>
          <a:p>
            <a:pPr>
              <a:defRPr/>
            </a:pPr>
            <a:r>
              <a:rPr lang="en-US" sz="1400" dirty="0">
                <a:solidFill>
                  <a:schemeClr val="bg1">
                    <a:lumMod val="20000"/>
                    <a:lumOff val="80000"/>
                  </a:schemeClr>
                </a:solidFill>
                <a:cs typeface="Baskerville" charset="0"/>
              </a:rPr>
              <a:t>IMPUTADO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  <a:cs typeface="Baskerville" charset="0"/>
            </a:endParaRPr>
          </a:p>
        </p:txBody>
      </p:sp>
      <p:sp>
        <p:nvSpPr>
          <p:cNvPr id="52249" name="AutoShape 25"/>
          <p:cNvSpPr>
            <a:spLocks/>
          </p:cNvSpPr>
          <p:nvPr/>
        </p:nvSpPr>
        <p:spPr bwMode="auto">
          <a:xfrm>
            <a:off x="5425902" y="4153421"/>
            <a:ext cx="1320477" cy="50787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B643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defRPr/>
            </a:pPr>
            <a:r>
              <a:rPr lang="en-US" sz="1400" b="1" dirty="0">
                <a:solidFill>
                  <a:srgbClr val="FFFFFF"/>
                </a:solidFill>
                <a:cs typeface="Baskerville" charset="0"/>
              </a:rPr>
              <a:t>DETENCIÓN</a:t>
            </a:r>
            <a:endParaRPr lang="en-US" dirty="0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400" b="1" dirty="0">
                <a:solidFill>
                  <a:srgbClr val="FFFFFF"/>
                </a:solidFill>
                <a:cs typeface="Baskerville" charset="0"/>
              </a:rPr>
              <a:t>IMPUTADO</a:t>
            </a:r>
            <a:endParaRPr lang="en-US" dirty="0">
              <a:cs typeface="Baskerville" charset="0"/>
            </a:endParaRPr>
          </a:p>
        </p:txBody>
      </p:sp>
      <p:sp>
        <p:nvSpPr>
          <p:cNvPr id="52250" name="AutoShape 26"/>
          <p:cNvSpPr>
            <a:spLocks/>
          </p:cNvSpPr>
          <p:nvPr/>
        </p:nvSpPr>
        <p:spPr bwMode="auto">
          <a:xfrm>
            <a:off x="3192364" y="3546202"/>
            <a:ext cx="930920" cy="111621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9A743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51" name="AutoShape 27"/>
          <p:cNvSpPr>
            <a:spLocks/>
          </p:cNvSpPr>
          <p:nvPr/>
        </p:nvSpPr>
        <p:spPr bwMode="auto">
          <a:xfrm>
            <a:off x="3192364" y="4700365"/>
            <a:ext cx="3519413" cy="111621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9A743A"/>
          </a:solidFill>
          <a:ln w="25400" cap="flat" cmpd="sng">
            <a:solidFill>
              <a:srgbClr val="FFC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52252" name="AutoShape 28"/>
          <p:cNvSpPr>
            <a:spLocks/>
          </p:cNvSpPr>
          <p:nvPr/>
        </p:nvSpPr>
        <p:spPr bwMode="auto">
          <a:xfrm>
            <a:off x="3421187" y="4963790"/>
            <a:ext cx="2997026" cy="50787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800" b="1">
                <a:cs typeface="Baskerville" charset="0"/>
              </a:rPr>
              <a:t>CON DETENIDO</a:t>
            </a:r>
            <a:endParaRPr lang="en-US">
              <a:cs typeface="Baskerville" charset="0"/>
            </a:endParaRPr>
          </a:p>
        </p:txBody>
      </p:sp>
      <p:sp>
        <p:nvSpPr>
          <p:cNvPr id="52253" name="AutoShape 29"/>
          <p:cNvSpPr>
            <a:spLocks/>
          </p:cNvSpPr>
          <p:nvPr/>
        </p:nvSpPr>
        <p:spPr bwMode="auto">
          <a:xfrm>
            <a:off x="3203848" y="3789040"/>
            <a:ext cx="1333872" cy="53354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500" b="1" dirty="0">
                <a:cs typeface="Baskerville" charset="0"/>
              </a:rPr>
              <a:t>SIN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1500" b="1" dirty="0">
                <a:cs typeface="Baskerville" charset="0"/>
              </a:rPr>
              <a:t>DETENIDO</a:t>
            </a:r>
            <a:endParaRPr lang="en-US" dirty="0">
              <a:cs typeface="Baskerville" charset="0"/>
            </a:endParaRPr>
          </a:p>
        </p:txBody>
      </p:sp>
      <p:sp>
        <p:nvSpPr>
          <p:cNvPr id="52254" name="AutoShape 30"/>
          <p:cNvSpPr>
            <a:spLocks/>
          </p:cNvSpPr>
          <p:nvPr/>
        </p:nvSpPr>
        <p:spPr bwMode="auto">
          <a:xfrm>
            <a:off x="6808887" y="4159002"/>
            <a:ext cx="406301" cy="9398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defRPr/>
            </a:pPr>
            <a:r>
              <a:rPr lang="en-US" sz="1400" b="1">
                <a:solidFill>
                  <a:srgbClr val="FFFFFF"/>
                </a:solidFill>
                <a:cs typeface="Baskerville" charset="0"/>
              </a:rPr>
              <a:t>CONTROL</a:t>
            </a:r>
            <a:endParaRPr lang="en-US">
              <a:cs typeface="Baskerville" charset="0"/>
            </a:endParaRPr>
          </a:p>
        </p:txBody>
      </p:sp>
      <p:sp>
        <p:nvSpPr>
          <p:cNvPr id="52255" name="AutoShape 31"/>
          <p:cNvSpPr>
            <a:spLocks/>
          </p:cNvSpPr>
          <p:nvPr/>
        </p:nvSpPr>
        <p:spPr bwMode="auto">
          <a:xfrm>
            <a:off x="7480846" y="4081984"/>
            <a:ext cx="1854027" cy="79920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600" b="1" dirty="0">
                <a:cs typeface="Baskerville" charset="0"/>
              </a:rPr>
              <a:t>FORMULACIÓN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1600" b="1" dirty="0">
                <a:cs typeface="Baskerville" charset="0"/>
              </a:rPr>
              <a:t>DE 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1600" b="1" dirty="0">
                <a:cs typeface="Baskerville" charset="0"/>
              </a:rPr>
              <a:t>IMPUTACIÓN</a:t>
            </a:r>
            <a:endParaRPr lang="en-US" dirty="0">
              <a:cs typeface="Baskerville" charset="0"/>
            </a:endParaRPr>
          </a:p>
        </p:txBody>
      </p:sp>
      <p:sp>
        <p:nvSpPr>
          <p:cNvPr id="52256" name="AutoShape 32"/>
          <p:cNvSpPr>
            <a:spLocks/>
          </p:cNvSpPr>
          <p:nvPr/>
        </p:nvSpPr>
        <p:spPr bwMode="auto">
          <a:xfrm rot="5400000">
            <a:off x="5747371" y="3023816"/>
            <a:ext cx="390674" cy="615478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1257"/>
                </a:moveTo>
                <a:lnTo>
                  <a:pt x="15013" y="21257"/>
                </a:lnTo>
                <a:lnTo>
                  <a:pt x="15013" y="342"/>
                </a:lnTo>
                <a:lnTo>
                  <a:pt x="13827" y="342"/>
                </a:lnTo>
                <a:lnTo>
                  <a:pt x="17713" y="0"/>
                </a:lnTo>
                <a:lnTo>
                  <a:pt x="21600" y="342"/>
                </a:lnTo>
                <a:lnTo>
                  <a:pt x="20413" y="342"/>
                </a:lnTo>
                <a:lnTo>
                  <a:pt x="20413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52257" name="AutoShape 33"/>
          <p:cNvSpPr>
            <a:spLocks/>
          </p:cNvSpPr>
          <p:nvPr/>
        </p:nvSpPr>
        <p:spPr bwMode="auto">
          <a:xfrm rot="5400000" flipH="1">
            <a:off x="7137611" y="1498514"/>
            <a:ext cx="497830" cy="34926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0829"/>
                </a:moveTo>
                <a:lnTo>
                  <a:pt x="15013" y="20829"/>
                </a:lnTo>
                <a:lnTo>
                  <a:pt x="15013" y="770"/>
                </a:lnTo>
                <a:lnTo>
                  <a:pt x="13827" y="770"/>
                </a:lnTo>
                <a:lnTo>
                  <a:pt x="17713" y="0"/>
                </a:lnTo>
                <a:lnTo>
                  <a:pt x="21600" y="770"/>
                </a:lnTo>
                <a:lnTo>
                  <a:pt x="20413" y="770"/>
                </a:lnTo>
                <a:lnTo>
                  <a:pt x="20413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52258" name="AutoShape 34"/>
          <p:cNvSpPr>
            <a:spLocks/>
          </p:cNvSpPr>
          <p:nvPr/>
        </p:nvSpPr>
        <p:spPr bwMode="auto">
          <a:xfrm>
            <a:off x="3383236" y="5883548"/>
            <a:ext cx="2731368" cy="31700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600" b="1" dirty="0">
                <a:cs typeface="Baskerville" charset="0"/>
              </a:rPr>
              <a:t>PLAZO CONSTITUCIONAL</a:t>
            </a:r>
            <a:endParaRPr lang="en-US" dirty="0">
              <a:cs typeface="Baskerville" charset="0"/>
            </a:endParaRPr>
          </a:p>
        </p:txBody>
      </p:sp>
      <p:sp>
        <p:nvSpPr>
          <p:cNvPr id="52259" name="AutoShape 35"/>
          <p:cNvSpPr>
            <a:spLocks/>
          </p:cNvSpPr>
          <p:nvPr/>
        </p:nvSpPr>
        <p:spPr bwMode="auto">
          <a:xfrm>
            <a:off x="5840016" y="3174504"/>
            <a:ext cx="2731369" cy="31812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600" b="1" dirty="0">
                <a:cs typeface="Baskerville" charset="0"/>
              </a:rPr>
              <a:t>PLAZO CONSTITUCIONAL</a:t>
            </a:r>
            <a:endParaRPr lang="en-US" dirty="0">
              <a:cs typeface="Baskerville" charset="0"/>
            </a:endParaRPr>
          </a:p>
        </p:txBody>
      </p:sp>
      <p:sp>
        <p:nvSpPr>
          <p:cNvPr id="52263" name="AutoShape 39"/>
          <p:cNvSpPr>
            <a:spLocks/>
          </p:cNvSpPr>
          <p:nvPr/>
        </p:nvSpPr>
        <p:spPr bwMode="auto">
          <a:xfrm>
            <a:off x="7094637" y="4128865"/>
            <a:ext cx="406301" cy="160064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defRPr/>
            </a:pPr>
            <a:r>
              <a:rPr lang="en-US" sz="1200" b="1">
                <a:solidFill>
                  <a:srgbClr val="FFFFFF"/>
                </a:solidFill>
                <a:cs typeface="Baskerville" charset="0"/>
              </a:rPr>
              <a:t>D</a:t>
            </a:r>
            <a:endParaRPr lang="en-US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200" b="1">
                <a:solidFill>
                  <a:srgbClr val="FFFFFF"/>
                </a:solidFill>
                <a:cs typeface="Baskerville" charset="0"/>
              </a:rPr>
              <a:t>E</a:t>
            </a:r>
            <a:endParaRPr lang="en-US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200" b="1">
                <a:solidFill>
                  <a:srgbClr val="FFFFFF"/>
                </a:solidFill>
                <a:cs typeface="Baskerville" charset="0"/>
              </a:rPr>
              <a:t>T</a:t>
            </a:r>
            <a:endParaRPr lang="en-US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200" b="1">
                <a:solidFill>
                  <a:srgbClr val="FFFFFF"/>
                </a:solidFill>
                <a:cs typeface="Baskerville" charset="0"/>
              </a:rPr>
              <a:t>E</a:t>
            </a:r>
            <a:endParaRPr lang="en-US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200" b="1">
                <a:solidFill>
                  <a:srgbClr val="FFFFFF"/>
                </a:solidFill>
                <a:cs typeface="Baskerville" charset="0"/>
              </a:rPr>
              <a:t>NC</a:t>
            </a:r>
            <a:endParaRPr lang="en-US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200" b="1">
                <a:solidFill>
                  <a:srgbClr val="FFFFFF"/>
                </a:solidFill>
                <a:cs typeface="Baskerville" charset="0"/>
              </a:rPr>
              <a:t>I</a:t>
            </a:r>
            <a:endParaRPr lang="en-US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200" b="1">
                <a:solidFill>
                  <a:srgbClr val="FFFFFF"/>
                </a:solidFill>
                <a:cs typeface="Baskerville" charset="0"/>
              </a:rPr>
              <a:t>Ó</a:t>
            </a:r>
            <a:endParaRPr lang="en-US">
              <a:cs typeface="Baskerville" charset="0"/>
            </a:endParaRPr>
          </a:p>
          <a:p>
            <a:pPr>
              <a:buClr>
                <a:srgbClr val="FFFFFF"/>
              </a:buClr>
              <a:defRPr/>
            </a:pPr>
            <a:r>
              <a:rPr lang="en-US" sz="1200" b="1">
                <a:solidFill>
                  <a:srgbClr val="FFFFFF"/>
                </a:solidFill>
                <a:cs typeface="Baskerville" charset="0"/>
              </a:rPr>
              <a:t>N</a:t>
            </a:r>
            <a:endParaRPr lang="en-US">
              <a:cs typeface="Baskerville" charset="0"/>
            </a:endParaRPr>
          </a:p>
        </p:txBody>
      </p:sp>
      <p:grpSp>
        <p:nvGrpSpPr>
          <p:cNvPr id="15394" name="Group 40"/>
          <p:cNvGrpSpPr>
            <a:grpSpLocks/>
          </p:cNvGrpSpPr>
          <p:nvPr/>
        </p:nvGrpSpPr>
        <p:grpSpPr bwMode="auto">
          <a:xfrm>
            <a:off x="0" y="2720206"/>
            <a:ext cx="7811244" cy="575965"/>
            <a:chOff x="0" y="0"/>
            <a:chExt cx="634" cy="46"/>
          </a:xfrm>
        </p:grpSpPr>
        <p:sp>
          <p:nvSpPr>
            <p:cNvPr id="52265" name="AutoShape 41"/>
            <p:cNvSpPr>
              <a:spLocks/>
            </p:cNvSpPr>
            <p:nvPr/>
          </p:nvSpPr>
          <p:spPr bwMode="auto">
            <a:xfrm rot="16200000">
              <a:off x="138" y="-31"/>
              <a:ext cx="23" cy="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1383"/>
                    <a:pt x="10800" y="21117"/>
                  </a:cubicBezTo>
                  <a:lnTo>
                    <a:pt x="10800" y="11282"/>
                  </a:lnTo>
                  <a:cubicBezTo>
                    <a:pt x="10800" y="11016"/>
                    <a:pt x="5964" y="10800"/>
                    <a:pt x="0" y="10800"/>
                  </a:cubicBezTo>
                  <a:cubicBezTo>
                    <a:pt x="5964" y="10800"/>
                    <a:pt x="10800" y="10583"/>
                    <a:pt x="10800" y="10317"/>
                  </a:cubicBezTo>
                  <a:lnTo>
                    <a:pt x="10800" y="482"/>
                  </a:lnTo>
                  <a:cubicBezTo>
                    <a:pt x="10800" y="216"/>
                    <a:pt x="15635" y="0"/>
                    <a:pt x="21600" y="0"/>
                  </a:cubicBezTo>
                </a:path>
              </a:pathLst>
            </a:custGeom>
            <a:noFill/>
            <a:ln w="9525" cap="flat" cmpd="sng">
              <a:solidFill>
                <a:srgbClr val="F07C03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  <p:sp>
          <p:nvSpPr>
            <p:cNvPr id="52266" name="AutoShape 42"/>
            <p:cNvSpPr>
              <a:spLocks/>
            </p:cNvSpPr>
            <p:nvPr/>
          </p:nvSpPr>
          <p:spPr bwMode="auto">
            <a:xfrm rot="5400000">
              <a:off x="305" y="-283"/>
              <a:ext cx="24" cy="63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599" y="21600"/>
                  </a:moveTo>
                  <a:cubicBezTo>
                    <a:pt x="15635" y="21600"/>
                    <a:pt x="10799" y="21571"/>
                    <a:pt x="10799" y="21535"/>
                  </a:cubicBezTo>
                  <a:lnTo>
                    <a:pt x="10800" y="16579"/>
                  </a:lnTo>
                  <a:cubicBezTo>
                    <a:pt x="10800" y="16543"/>
                    <a:pt x="5964" y="16514"/>
                    <a:pt x="0" y="16514"/>
                  </a:cubicBezTo>
                  <a:cubicBezTo>
                    <a:pt x="5964" y="16514"/>
                    <a:pt x="10800" y="16485"/>
                    <a:pt x="10800" y="16450"/>
                  </a:cubicBezTo>
                  <a:lnTo>
                    <a:pt x="10800" y="64"/>
                  </a:lnTo>
                  <a:cubicBezTo>
                    <a:pt x="10800" y="28"/>
                    <a:pt x="15635" y="0"/>
                    <a:pt x="21600" y="0"/>
                  </a:cubicBezTo>
                </a:path>
              </a:pathLst>
            </a:custGeom>
            <a:noFill/>
            <a:ln w="9525" cap="flat" cmpd="sng">
              <a:solidFill>
                <a:srgbClr val="F07C03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</p:grpSp>
      <p:grpSp>
        <p:nvGrpSpPr>
          <p:cNvPr id="15395" name="Group 43"/>
          <p:cNvGrpSpPr>
            <a:grpSpLocks/>
          </p:cNvGrpSpPr>
          <p:nvPr/>
        </p:nvGrpSpPr>
        <p:grpSpPr bwMode="auto">
          <a:xfrm>
            <a:off x="4564187" y="2233538"/>
            <a:ext cx="4165699" cy="500063"/>
            <a:chOff x="0" y="0"/>
            <a:chExt cx="328" cy="40"/>
          </a:xfrm>
        </p:grpSpPr>
        <p:grpSp>
          <p:nvGrpSpPr>
            <p:cNvPr id="15398" name="Group 44"/>
            <p:cNvGrpSpPr>
              <a:grpSpLocks/>
            </p:cNvGrpSpPr>
            <p:nvPr/>
          </p:nvGrpSpPr>
          <p:grpSpPr bwMode="auto">
            <a:xfrm>
              <a:off x="0" y="0"/>
              <a:ext cx="159" cy="40"/>
              <a:chOff x="0" y="0"/>
              <a:chExt cx="159" cy="40"/>
            </a:xfrm>
          </p:grpSpPr>
          <p:sp>
            <p:nvSpPr>
              <p:cNvPr id="52269" name="AutoShape 45"/>
              <p:cNvSpPr>
                <a:spLocks/>
              </p:cNvSpPr>
              <p:nvPr/>
            </p:nvSpPr>
            <p:spPr bwMode="auto">
              <a:xfrm>
                <a:off x="0" y="0"/>
                <a:ext cx="159" cy="4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 w="254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 anchor="ctr"/>
              <a:lstStyle/>
              <a:p>
                <a:pPr>
                  <a:buClr>
                    <a:srgbClr val="FFFFFF"/>
                  </a:buClr>
                  <a:defRPr/>
                </a:pPr>
                <a:endParaRPr lang="en-US">
                  <a:solidFill>
                    <a:srgbClr val="FFFFFF"/>
                  </a:solidFill>
                  <a:cs typeface="Baskerville" charset="0"/>
                </a:endParaRPr>
              </a:p>
            </p:txBody>
          </p:sp>
          <p:sp>
            <p:nvSpPr>
              <p:cNvPr id="52270" name="AutoShape 46"/>
              <p:cNvSpPr>
                <a:spLocks/>
              </p:cNvSpPr>
              <p:nvPr/>
            </p:nvSpPr>
            <p:spPr bwMode="auto">
              <a:xfrm>
                <a:off x="12" y="7"/>
                <a:ext cx="135" cy="2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/>
              <a:lstStyle/>
              <a:p>
                <a:pPr>
                  <a:buClr>
                    <a:srgbClr val="FFFFFF"/>
                  </a:buClr>
                  <a:buFont typeface="Verdana" charset="0"/>
                  <a:buNone/>
                  <a:defRPr/>
                </a:pPr>
                <a:r>
                  <a:rPr lang="en-US" sz="1600" b="1">
                    <a:solidFill>
                      <a:srgbClr val="FFFFFF"/>
                    </a:solidFill>
                    <a:latin typeface="Verdana" charset="0"/>
                    <a:cs typeface="Verdana" charset="0"/>
                    <a:sym typeface="Verdana" charset="0"/>
                  </a:rPr>
                  <a:t>INTERMEDIA</a:t>
                </a:r>
                <a:endParaRPr lang="en-US">
                  <a:cs typeface="Baskerville" charset="0"/>
                </a:endParaRPr>
              </a:p>
            </p:txBody>
          </p:sp>
        </p:grpSp>
        <p:sp>
          <p:nvSpPr>
            <p:cNvPr id="52271" name="AutoShape 47"/>
            <p:cNvSpPr>
              <a:spLocks/>
            </p:cNvSpPr>
            <p:nvPr/>
          </p:nvSpPr>
          <p:spPr bwMode="auto">
            <a:xfrm>
              <a:off x="168" y="0"/>
              <a:ext cx="160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 w="25400" cap="flat" cmpd="sng">
              <a:solidFill>
                <a:srgbClr val="00B05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52272" name="AutoShape 48"/>
            <p:cNvSpPr>
              <a:spLocks/>
            </p:cNvSpPr>
            <p:nvPr/>
          </p:nvSpPr>
          <p:spPr bwMode="auto">
            <a:xfrm>
              <a:off x="175" y="5"/>
              <a:ext cx="153" cy="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buFont typeface="Verdana" charset="0"/>
                <a:buNone/>
                <a:defRPr/>
              </a:pPr>
              <a:r>
                <a:rPr lang="en-US" sz="1700" b="1" dirty="0">
                  <a:solidFill>
                    <a:srgbClr val="FFFFFF"/>
                  </a:solidFill>
                  <a:latin typeface="Verdana" charset="0"/>
                  <a:cs typeface="Verdana" charset="0"/>
                  <a:sym typeface="Verdana" charset="0"/>
                </a:rPr>
                <a:t>JUICIO ORAL</a:t>
              </a:r>
              <a:endParaRPr lang="en-US" sz="1700" dirty="0">
                <a:cs typeface="Baskerville" charset="0"/>
              </a:endParaRPr>
            </a:p>
          </p:txBody>
        </p:sp>
      </p:grpSp>
      <p:sp>
        <p:nvSpPr>
          <p:cNvPr id="52273" name="AutoShape 49"/>
          <p:cNvSpPr>
            <a:spLocks/>
          </p:cNvSpPr>
          <p:nvPr/>
        </p:nvSpPr>
        <p:spPr bwMode="auto">
          <a:xfrm rot="5400000">
            <a:off x="7469126" y="5283585"/>
            <a:ext cx="781348" cy="232060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9941"/>
                </a:moveTo>
                <a:lnTo>
                  <a:pt x="15250" y="19941"/>
                </a:lnTo>
                <a:lnTo>
                  <a:pt x="15250" y="1818"/>
                </a:lnTo>
                <a:lnTo>
                  <a:pt x="13827" y="1818"/>
                </a:lnTo>
                <a:lnTo>
                  <a:pt x="17713" y="0"/>
                </a:lnTo>
                <a:lnTo>
                  <a:pt x="21600" y="1818"/>
                </a:lnTo>
                <a:lnTo>
                  <a:pt x="20176" y="1818"/>
                </a:lnTo>
                <a:lnTo>
                  <a:pt x="20176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52274" name="AutoShape 50"/>
          <p:cNvSpPr>
            <a:spLocks/>
          </p:cNvSpPr>
          <p:nvPr/>
        </p:nvSpPr>
        <p:spPr bwMode="auto">
          <a:xfrm>
            <a:off x="6956227" y="6308824"/>
            <a:ext cx="1961183" cy="31700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600">
                <a:cs typeface="Baskerville" charset="0"/>
              </a:rPr>
              <a:t>AUDIENCIA INICIAL</a:t>
            </a:r>
            <a:endParaRPr lang="en-US"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81750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AutoShape 4"/>
          <p:cNvSpPr>
            <a:spLocks/>
          </p:cNvSpPr>
          <p:nvPr/>
        </p:nvSpPr>
        <p:spPr bwMode="auto">
          <a:xfrm>
            <a:off x="1" y="4233789"/>
            <a:ext cx="1936626" cy="6474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200" b="1" dirty="0">
                <a:cs typeface="Baskerville" charset="0"/>
              </a:rPr>
              <a:t>FORMULACIÓN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1200" b="1" dirty="0">
                <a:cs typeface="Baskerville" charset="0"/>
              </a:rPr>
              <a:t>DE 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1200" b="1" dirty="0">
                <a:cs typeface="Baskerville" charset="0"/>
              </a:rPr>
              <a:t>IMPUTACIÓN</a:t>
            </a:r>
            <a:endParaRPr lang="en-US" dirty="0">
              <a:cs typeface="Baskerville" charset="0"/>
            </a:endParaRPr>
          </a:p>
        </p:txBody>
      </p:sp>
      <p:sp>
        <p:nvSpPr>
          <p:cNvPr id="102405" name="AutoShape 5"/>
          <p:cNvSpPr>
            <a:spLocks/>
          </p:cNvSpPr>
          <p:nvPr/>
        </p:nvSpPr>
        <p:spPr bwMode="auto">
          <a:xfrm>
            <a:off x="146224" y="5680398"/>
            <a:ext cx="6424910" cy="64405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7265"/>
                </a:moveTo>
                <a:lnTo>
                  <a:pt x="20840" y="17265"/>
                </a:lnTo>
                <a:lnTo>
                  <a:pt x="20840" y="5400"/>
                </a:lnTo>
                <a:lnTo>
                  <a:pt x="20515" y="5400"/>
                </a:lnTo>
                <a:lnTo>
                  <a:pt x="21057" y="0"/>
                </a:lnTo>
                <a:lnTo>
                  <a:pt x="21600" y="5400"/>
                </a:lnTo>
                <a:lnTo>
                  <a:pt x="21275" y="5400"/>
                </a:lnTo>
                <a:lnTo>
                  <a:pt x="2127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07F09"/>
          </a:solidFill>
          <a:ln w="25400" cap="flat" cmpd="sng">
            <a:solidFill>
              <a:srgbClr val="AF5D0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102406" name="AutoShape 6"/>
          <p:cNvSpPr>
            <a:spLocks/>
          </p:cNvSpPr>
          <p:nvPr/>
        </p:nvSpPr>
        <p:spPr bwMode="auto">
          <a:xfrm>
            <a:off x="331516" y="2233539"/>
            <a:ext cx="2029271" cy="5123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6D6D6"/>
          </a:solidFill>
          <a:ln w="25400" cap="flat" cmpd="sng">
            <a:solidFill>
              <a:srgbClr val="D6D6D6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102407" name="AutoShape 7"/>
          <p:cNvSpPr>
            <a:spLocks/>
          </p:cNvSpPr>
          <p:nvPr/>
        </p:nvSpPr>
        <p:spPr bwMode="auto">
          <a:xfrm>
            <a:off x="292448" y="2354090"/>
            <a:ext cx="2069455" cy="3047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1400" b="1" dirty="0" smtClean="0">
                <a:latin typeface="Verdana" charset="0"/>
                <a:cs typeface="Verdana" charset="0"/>
                <a:sym typeface="Verdana" charset="0"/>
              </a:rPr>
              <a:t>INICIAL</a:t>
            </a:r>
            <a:endParaRPr lang="en-US" dirty="0">
              <a:cs typeface="Baskerville" charset="0"/>
            </a:endParaRPr>
          </a:p>
        </p:txBody>
      </p:sp>
      <p:sp>
        <p:nvSpPr>
          <p:cNvPr id="102408" name="AutoShape 8"/>
          <p:cNvSpPr>
            <a:spLocks/>
          </p:cNvSpPr>
          <p:nvPr/>
        </p:nvSpPr>
        <p:spPr bwMode="auto">
          <a:xfrm>
            <a:off x="2417713" y="2233539"/>
            <a:ext cx="2019226" cy="5123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 w="25400" cap="flat" cmpd="sng">
            <a:solidFill>
              <a:srgbClr val="848484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102409" name="AutoShape 9"/>
          <p:cNvSpPr>
            <a:spLocks/>
          </p:cNvSpPr>
          <p:nvPr/>
        </p:nvSpPr>
        <p:spPr bwMode="auto">
          <a:xfrm>
            <a:off x="2483768" y="2337346"/>
            <a:ext cx="2016224" cy="29956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1400" b="1" dirty="0" smtClean="0">
                <a:latin typeface="Verdana" charset="0"/>
                <a:cs typeface="Verdana" charset="0"/>
                <a:sym typeface="Verdana" charset="0"/>
              </a:rPr>
              <a:t>COMPLEMENTARIA</a:t>
            </a:r>
            <a:endParaRPr lang="en-US" dirty="0">
              <a:cs typeface="Baskerville" charset="0"/>
            </a:endParaRPr>
          </a:p>
        </p:txBody>
      </p:sp>
      <p:grpSp>
        <p:nvGrpSpPr>
          <p:cNvPr id="16392" name="Group 10"/>
          <p:cNvGrpSpPr>
            <a:grpSpLocks/>
          </p:cNvGrpSpPr>
          <p:nvPr/>
        </p:nvGrpSpPr>
        <p:grpSpPr bwMode="auto">
          <a:xfrm>
            <a:off x="4564187" y="2233538"/>
            <a:ext cx="2019225" cy="500063"/>
            <a:chOff x="0" y="0"/>
            <a:chExt cx="159" cy="40"/>
          </a:xfrm>
        </p:grpSpPr>
        <p:sp>
          <p:nvSpPr>
            <p:cNvPr id="102411" name="AutoShape 11"/>
            <p:cNvSpPr>
              <a:spLocks/>
            </p:cNvSpPr>
            <p:nvPr/>
          </p:nvSpPr>
          <p:spPr bwMode="auto">
            <a:xfrm>
              <a:off x="0" y="0"/>
              <a:ext cx="159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102412" name="AutoShape 12"/>
            <p:cNvSpPr>
              <a:spLocks/>
            </p:cNvSpPr>
            <p:nvPr/>
          </p:nvSpPr>
          <p:spPr bwMode="auto">
            <a:xfrm>
              <a:off x="12" y="7"/>
              <a:ext cx="135" cy="2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0000"/>
                </a:buClr>
                <a:buFont typeface="Verdana" charset="0"/>
                <a:buNone/>
                <a:defRPr/>
              </a:pPr>
              <a:r>
                <a:rPr lang="en-US" sz="1600" b="1">
                  <a:solidFill>
                    <a:srgbClr val="FF0000"/>
                  </a:solidFill>
                  <a:latin typeface="Verdana" charset="0"/>
                  <a:cs typeface="Verdana" charset="0"/>
                  <a:sym typeface="Verdana" charset="0"/>
                </a:rPr>
                <a:t>INTERMEDIA</a:t>
              </a:r>
              <a:endParaRPr lang="en-US">
                <a:cs typeface="Baskerville" charset="0"/>
              </a:endParaRPr>
            </a:p>
          </p:txBody>
        </p:sp>
      </p:grpSp>
      <p:grpSp>
        <p:nvGrpSpPr>
          <p:cNvPr id="16393" name="Group 13"/>
          <p:cNvGrpSpPr>
            <a:grpSpLocks/>
          </p:cNvGrpSpPr>
          <p:nvPr/>
        </p:nvGrpSpPr>
        <p:grpSpPr bwMode="auto">
          <a:xfrm>
            <a:off x="6710660" y="2233538"/>
            <a:ext cx="2019226" cy="500063"/>
            <a:chOff x="0" y="0"/>
            <a:chExt cx="159" cy="40"/>
          </a:xfrm>
        </p:grpSpPr>
        <p:sp>
          <p:nvSpPr>
            <p:cNvPr id="102414" name="AutoShape 14"/>
            <p:cNvSpPr>
              <a:spLocks/>
            </p:cNvSpPr>
            <p:nvPr/>
          </p:nvSpPr>
          <p:spPr bwMode="auto">
            <a:xfrm>
              <a:off x="0" y="0"/>
              <a:ext cx="159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B05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102415" name="AutoShape 15"/>
            <p:cNvSpPr>
              <a:spLocks/>
            </p:cNvSpPr>
            <p:nvPr/>
          </p:nvSpPr>
          <p:spPr bwMode="auto">
            <a:xfrm>
              <a:off x="6" y="5"/>
              <a:ext cx="145" cy="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00B050"/>
                </a:buClr>
                <a:buFont typeface="Verdana" charset="0"/>
                <a:buNone/>
                <a:defRPr/>
              </a:pPr>
              <a:r>
                <a:rPr lang="en-US" dirty="0">
                  <a:solidFill>
                    <a:srgbClr val="00B050"/>
                  </a:solidFill>
                  <a:latin typeface="Verdana" charset="0"/>
                  <a:cs typeface="Verdana" charset="0"/>
                  <a:sym typeface="Verdana" charset="0"/>
                </a:rPr>
                <a:t>JUICIO O</a:t>
              </a:r>
              <a:endParaRPr lang="en-US" dirty="0">
                <a:cs typeface="Baskerville" charset="0"/>
              </a:endParaRPr>
            </a:p>
          </p:txBody>
        </p:sp>
      </p:grpSp>
      <p:sp>
        <p:nvSpPr>
          <p:cNvPr id="102416" name="AutoShape 16"/>
          <p:cNvSpPr>
            <a:spLocks/>
          </p:cNvSpPr>
          <p:nvPr/>
        </p:nvSpPr>
        <p:spPr bwMode="auto">
          <a:xfrm>
            <a:off x="267890" y="1849562"/>
            <a:ext cx="4202535" cy="36388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38098" tIns="38098" rIns="38098" bIns="38098"/>
          <a:lstStyle/>
          <a:p>
            <a:pPr>
              <a:defRPr/>
            </a:pPr>
            <a:r>
              <a:rPr lang="en-US" b="1" dirty="0">
                <a:cs typeface="Baskerville" charset="0"/>
              </a:rPr>
              <a:t>INVESTIGACIÓN</a:t>
            </a:r>
            <a:endParaRPr lang="en-US" dirty="0">
              <a:cs typeface="Baskerville" charset="0"/>
            </a:endParaRPr>
          </a:p>
        </p:txBody>
      </p:sp>
      <p:sp>
        <p:nvSpPr>
          <p:cNvPr id="102417" name="AutoShape 17"/>
          <p:cNvSpPr>
            <a:spLocks/>
          </p:cNvSpPr>
          <p:nvPr/>
        </p:nvSpPr>
        <p:spPr bwMode="auto">
          <a:xfrm>
            <a:off x="2432224" y="5884664"/>
            <a:ext cx="2907729" cy="31812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600" dirty="0">
                <a:cs typeface="Baskerville" charset="0"/>
              </a:rPr>
              <a:t>PLAZO CONSTITUCIONAL</a:t>
            </a:r>
            <a:endParaRPr lang="en-US" dirty="0">
              <a:cs typeface="Baskerville" charset="0"/>
            </a:endParaRPr>
          </a:p>
        </p:txBody>
      </p:sp>
      <p:sp>
        <p:nvSpPr>
          <p:cNvPr id="102418" name="AutoShape 18"/>
          <p:cNvSpPr>
            <a:spLocks/>
          </p:cNvSpPr>
          <p:nvPr/>
        </p:nvSpPr>
        <p:spPr bwMode="auto">
          <a:xfrm rot="16200000">
            <a:off x="3232547" y="2038201"/>
            <a:ext cx="358304" cy="19879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21600"/>
                </a:moveTo>
                <a:cubicBezTo>
                  <a:pt x="15635" y="21600"/>
                  <a:pt x="10799" y="21453"/>
                  <a:pt x="10799" y="21273"/>
                </a:cubicBezTo>
                <a:lnTo>
                  <a:pt x="10800" y="11126"/>
                </a:lnTo>
                <a:cubicBezTo>
                  <a:pt x="10800" y="10946"/>
                  <a:pt x="5964" y="10800"/>
                  <a:pt x="0" y="10800"/>
                </a:cubicBezTo>
                <a:cubicBezTo>
                  <a:pt x="5964" y="10800"/>
                  <a:pt x="10800" y="10654"/>
                  <a:pt x="10800" y="10473"/>
                </a:cubicBezTo>
                <a:lnTo>
                  <a:pt x="10800" y="326"/>
                </a:lnTo>
                <a:cubicBezTo>
                  <a:pt x="10800" y="146"/>
                  <a:pt x="15635" y="0"/>
                  <a:pt x="21600" y="0"/>
                </a:cubicBezTo>
              </a:path>
            </a:pathLst>
          </a:custGeom>
          <a:noFill/>
          <a:ln w="9525" cap="flat" cmpd="sng">
            <a:solidFill>
              <a:srgbClr val="F07C03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grpSp>
        <p:nvGrpSpPr>
          <p:cNvPr id="16397" name="Group 19"/>
          <p:cNvGrpSpPr>
            <a:grpSpLocks/>
          </p:cNvGrpSpPr>
          <p:nvPr/>
        </p:nvGrpSpPr>
        <p:grpSpPr bwMode="auto">
          <a:xfrm>
            <a:off x="4470425" y="2264792"/>
            <a:ext cx="4165699" cy="500063"/>
            <a:chOff x="0" y="0"/>
            <a:chExt cx="328" cy="40"/>
          </a:xfrm>
        </p:grpSpPr>
        <p:grpSp>
          <p:nvGrpSpPr>
            <p:cNvPr id="16420" name="Group 20"/>
            <p:cNvGrpSpPr>
              <a:grpSpLocks/>
            </p:cNvGrpSpPr>
            <p:nvPr/>
          </p:nvGrpSpPr>
          <p:grpSpPr bwMode="auto">
            <a:xfrm>
              <a:off x="0" y="0"/>
              <a:ext cx="159" cy="40"/>
              <a:chOff x="0" y="0"/>
              <a:chExt cx="159" cy="40"/>
            </a:xfrm>
          </p:grpSpPr>
          <p:sp>
            <p:nvSpPr>
              <p:cNvPr id="102421" name="AutoShape 21"/>
              <p:cNvSpPr>
                <a:spLocks/>
              </p:cNvSpPr>
              <p:nvPr/>
            </p:nvSpPr>
            <p:spPr bwMode="auto">
              <a:xfrm>
                <a:off x="0" y="0"/>
                <a:ext cx="159" cy="4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 w="254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 anchor="ctr"/>
              <a:lstStyle/>
              <a:p>
                <a:pPr>
                  <a:buClr>
                    <a:srgbClr val="FFFFFF"/>
                  </a:buClr>
                  <a:defRPr/>
                </a:pPr>
                <a:endParaRPr lang="en-US">
                  <a:solidFill>
                    <a:srgbClr val="FFFFFF"/>
                  </a:solidFill>
                  <a:cs typeface="Baskerville" charset="0"/>
                </a:endParaRPr>
              </a:p>
            </p:txBody>
          </p:sp>
          <p:sp>
            <p:nvSpPr>
              <p:cNvPr id="102422" name="AutoShape 22"/>
              <p:cNvSpPr>
                <a:spLocks/>
              </p:cNvSpPr>
              <p:nvPr/>
            </p:nvSpPr>
            <p:spPr bwMode="auto">
              <a:xfrm>
                <a:off x="12" y="7"/>
                <a:ext cx="135" cy="2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/>
              <a:lstStyle/>
              <a:p>
                <a:pPr>
                  <a:buClr>
                    <a:srgbClr val="FFFFFF"/>
                  </a:buClr>
                  <a:buFont typeface="Verdana" charset="0"/>
                  <a:buNone/>
                  <a:defRPr/>
                </a:pPr>
                <a:r>
                  <a:rPr lang="en-US" sz="1600" b="1">
                    <a:solidFill>
                      <a:srgbClr val="FFFFFF"/>
                    </a:solidFill>
                    <a:latin typeface="Verdana" charset="0"/>
                    <a:cs typeface="Verdana" charset="0"/>
                    <a:sym typeface="Verdana" charset="0"/>
                  </a:rPr>
                  <a:t>INTERMEDIA</a:t>
                </a:r>
                <a:endParaRPr lang="en-US">
                  <a:cs typeface="Baskerville" charset="0"/>
                </a:endParaRPr>
              </a:p>
            </p:txBody>
          </p:sp>
        </p:grpSp>
        <p:sp>
          <p:nvSpPr>
            <p:cNvPr id="102423" name="AutoShape 23"/>
            <p:cNvSpPr>
              <a:spLocks/>
            </p:cNvSpPr>
            <p:nvPr/>
          </p:nvSpPr>
          <p:spPr bwMode="auto">
            <a:xfrm>
              <a:off x="168" y="0"/>
              <a:ext cx="160" cy="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 w="25400" cap="flat" cmpd="sng">
              <a:solidFill>
                <a:srgbClr val="00B05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102424" name="AutoShape 24"/>
            <p:cNvSpPr>
              <a:spLocks/>
            </p:cNvSpPr>
            <p:nvPr/>
          </p:nvSpPr>
          <p:spPr bwMode="auto">
            <a:xfrm>
              <a:off x="175" y="5"/>
              <a:ext cx="153" cy="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buFont typeface="Verdana" charset="0"/>
                <a:buNone/>
                <a:defRPr/>
              </a:pPr>
              <a:r>
                <a:rPr lang="en-US" sz="1700" b="1" dirty="0">
                  <a:solidFill>
                    <a:srgbClr val="FFFFFF"/>
                  </a:solidFill>
                  <a:latin typeface="Verdana" charset="0"/>
                  <a:cs typeface="Verdana" charset="0"/>
                  <a:sym typeface="Verdana" charset="0"/>
                </a:rPr>
                <a:t>JUICIO ORAL</a:t>
              </a:r>
              <a:endParaRPr lang="en-US" sz="1700" dirty="0">
                <a:cs typeface="Baskerville" charset="0"/>
              </a:endParaRPr>
            </a:p>
          </p:txBody>
        </p:sp>
      </p:grpSp>
      <p:sp>
        <p:nvSpPr>
          <p:cNvPr id="102425" name="AutoShape 25"/>
          <p:cNvSpPr>
            <a:spLocks/>
          </p:cNvSpPr>
          <p:nvPr/>
        </p:nvSpPr>
        <p:spPr bwMode="auto">
          <a:xfrm>
            <a:off x="141760" y="3589735"/>
            <a:ext cx="8833693" cy="229827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8484"/>
          </a:solidFill>
          <a:ln w="25400" cap="flat" cmpd="sng">
            <a:solidFill>
              <a:srgbClr val="848484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102426" name="AutoShape 26"/>
          <p:cNvSpPr>
            <a:spLocks/>
          </p:cNvSpPr>
          <p:nvPr/>
        </p:nvSpPr>
        <p:spPr bwMode="auto">
          <a:xfrm rot="5400000">
            <a:off x="4369408" y="-1039750"/>
            <a:ext cx="366117" cy="882141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21600"/>
                </a:moveTo>
                <a:cubicBezTo>
                  <a:pt x="15635" y="21600"/>
                  <a:pt x="10799" y="21566"/>
                  <a:pt x="10799" y="21525"/>
                </a:cubicBezTo>
                <a:lnTo>
                  <a:pt x="10800" y="13684"/>
                </a:lnTo>
                <a:cubicBezTo>
                  <a:pt x="10800" y="13643"/>
                  <a:pt x="5964" y="13609"/>
                  <a:pt x="0" y="13609"/>
                </a:cubicBezTo>
                <a:cubicBezTo>
                  <a:pt x="5964" y="13609"/>
                  <a:pt x="10800" y="13576"/>
                  <a:pt x="10800" y="13534"/>
                </a:cubicBezTo>
                <a:lnTo>
                  <a:pt x="10800" y="74"/>
                </a:lnTo>
                <a:cubicBezTo>
                  <a:pt x="10800" y="33"/>
                  <a:pt x="15635" y="0"/>
                  <a:pt x="21600" y="0"/>
                </a:cubicBezTo>
              </a:path>
            </a:pathLst>
          </a:custGeom>
          <a:noFill/>
          <a:ln w="9525" cap="flat" cmpd="sng">
            <a:solidFill>
              <a:srgbClr val="F07C03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177">
              <a:defRPr/>
            </a:pPr>
            <a:endParaRPr lang="en-US" sz="1200">
              <a:cs typeface="Baskerville" charset="0"/>
            </a:endParaRPr>
          </a:p>
        </p:txBody>
      </p:sp>
      <p:sp>
        <p:nvSpPr>
          <p:cNvPr id="102427" name="AutoShape 27"/>
          <p:cNvSpPr>
            <a:spLocks/>
          </p:cNvSpPr>
          <p:nvPr/>
        </p:nvSpPr>
        <p:spPr bwMode="auto">
          <a:xfrm>
            <a:off x="274588" y="3704704"/>
            <a:ext cx="1386334" cy="20169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00"/>
          </a:solidFill>
          <a:ln w="25400" cap="flat" cmpd="sng">
            <a:solidFill>
              <a:srgbClr val="FFFF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102428" name="AutoShape 28"/>
          <p:cNvSpPr>
            <a:spLocks/>
          </p:cNvSpPr>
          <p:nvPr/>
        </p:nvSpPr>
        <p:spPr bwMode="auto">
          <a:xfrm>
            <a:off x="1789286" y="3718099"/>
            <a:ext cx="1437680" cy="201587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E329E7"/>
          </a:solidFill>
          <a:ln w="25400" cap="flat" cmpd="sng">
            <a:solidFill>
              <a:srgbClr val="E329E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102429" name="AutoShape 29"/>
          <p:cNvSpPr>
            <a:spLocks/>
          </p:cNvSpPr>
          <p:nvPr/>
        </p:nvSpPr>
        <p:spPr bwMode="auto">
          <a:xfrm>
            <a:off x="1907704" y="4368850"/>
            <a:ext cx="1449859" cy="46211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200" dirty="0">
                <a:cs typeface="Baskerville" charset="0"/>
              </a:rPr>
              <a:t>DECLARACIÓN </a:t>
            </a:r>
            <a:endParaRPr lang="en-US" dirty="0">
              <a:cs typeface="Baskerville" charset="0"/>
            </a:endParaRPr>
          </a:p>
          <a:p>
            <a:pPr>
              <a:defRPr/>
            </a:pPr>
            <a:r>
              <a:rPr lang="en-US" sz="1200" dirty="0">
                <a:cs typeface="Baskerville" charset="0"/>
              </a:rPr>
              <a:t>DEL IMPUTADO</a:t>
            </a:r>
            <a:endParaRPr lang="en-US" dirty="0">
              <a:cs typeface="Baskerville" charset="0"/>
            </a:endParaRPr>
          </a:p>
        </p:txBody>
      </p:sp>
      <p:sp>
        <p:nvSpPr>
          <p:cNvPr id="102430" name="AutoShape 30"/>
          <p:cNvSpPr>
            <a:spLocks/>
          </p:cNvSpPr>
          <p:nvPr/>
        </p:nvSpPr>
        <p:spPr bwMode="auto">
          <a:xfrm>
            <a:off x="3386584" y="3730377"/>
            <a:ext cx="1332756" cy="201587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2DCDE3"/>
          </a:solidFill>
          <a:ln w="25400" cap="flat" cmpd="sng">
            <a:solidFill>
              <a:srgbClr val="2DCDE3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102431" name="AutoShape 31"/>
          <p:cNvSpPr>
            <a:spLocks/>
          </p:cNvSpPr>
          <p:nvPr/>
        </p:nvSpPr>
        <p:spPr bwMode="auto">
          <a:xfrm>
            <a:off x="3563888" y="4388942"/>
            <a:ext cx="1342976" cy="40821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000" b="1" dirty="0">
                <a:cs typeface="Baskerville" charset="0"/>
              </a:rPr>
              <a:t>RENUNCIA AL PLAZO CONSTITUCIONAL</a:t>
            </a:r>
            <a:endParaRPr lang="en-US" dirty="0">
              <a:cs typeface="Baskerville" charset="0"/>
            </a:endParaRPr>
          </a:p>
        </p:txBody>
      </p:sp>
      <p:sp>
        <p:nvSpPr>
          <p:cNvPr id="102432" name="AutoShape 32"/>
          <p:cNvSpPr>
            <a:spLocks/>
          </p:cNvSpPr>
          <p:nvPr/>
        </p:nvSpPr>
        <p:spPr bwMode="auto">
          <a:xfrm>
            <a:off x="6422678" y="3718099"/>
            <a:ext cx="1297037" cy="201587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9D9D9"/>
          </a:solidFill>
          <a:ln w="25400" cap="flat" cmpd="sng">
            <a:solidFill>
              <a:srgbClr val="D9D9D9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102433" name="AutoShape 33"/>
          <p:cNvSpPr>
            <a:spLocks/>
          </p:cNvSpPr>
          <p:nvPr/>
        </p:nvSpPr>
        <p:spPr bwMode="auto">
          <a:xfrm>
            <a:off x="6588224" y="4368850"/>
            <a:ext cx="1244228" cy="50787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400" b="1" dirty="0">
                <a:cs typeface="Baskerville" charset="0"/>
              </a:rPr>
              <a:t>MEDIDA CAUTELAR</a:t>
            </a:r>
            <a:endParaRPr lang="en-US" dirty="0">
              <a:cs typeface="Baskerville" charset="0"/>
            </a:endParaRPr>
          </a:p>
        </p:txBody>
      </p:sp>
      <p:grpSp>
        <p:nvGrpSpPr>
          <p:cNvPr id="16407" name="Group 34"/>
          <p:cNvGrpSpPr>
            <a:grpSpLocks/>
          </p:cNvGrpSpPr>
          <p:nvPr/>
        </p:nvGrpSpPr>
        <p:grpSpPr bwMode="auto">
          <a:xfrm>
            <a:off x="5012904" y="3643313"/>
            <a:ext cx="1302618" cy="2172146"/>
            <a:chOff x="0" y="0"/>
            <a:chExt cx="103" cy="171"/>
          </a:xfrm>
        </p:grpSpPr>
        <p:sp>
          <p:nvSpPr>
            <p:cNvPr id="102435" name="AutoShape 35"/>
            <p:cNvSpPr>
              <a:spLocks/>
            </p:cNvSpPr>
            <p:nvPr/>
          </p:nvSpPr>
          <p:spPr bwMode="auto">
            <a:xfrm>
              <a:off x="0" y="4"/>
              <a:ext cx="103" cy="1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501415"/>
            </a:solidFill>
            <a:ln w="25400" cap="flat" cmpd="sng">
              <a:solidFill>
                <a:srgbClr val="501415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ADADAD"/>
                </a:buClr>
                <a:defRPr/>
              </a:pPr>
              <a:endParaRPr lang="en-US">
                <a:solidFill>
                  <a:srgbClr val="ADADAD"/>
                </a:solidFill>
                <a:cs typeface="Baskerville" charset="0"/>
              </a:endParaRPr>
            </a:p>
          </p:txBody>
        </p:sp>
        <p:sp>
          <p:nvSpPr>
            <p:cNvPr id="102436" name="AutoShape 36"/>
            <p:cNvSpPr>
              <a:spLocks/>
            </p:cNvSpPr>
            <p:nvPr/>
          </p:nvSpPr>
          <p:spPr bwMode="auto">
            <a:xfrm>
              <a:off x="50" y="20"/>
              <a:ext cx="53" cy="1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A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endParaRPr lang="en-US" sz="1200" b="1">
                <a:solidFill>
                  <a:srgbClr val="FFFFFF"/>
                </a:solidFill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P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R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O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C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E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S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O</a:t>
              </a:r>
              <a:endParaRPr lang="en-US">
                <a:cs typeface="Baskerville" charset="0"/>
              </a:endParaRPr>
            </a:p>
          </p:txBody>
        </p:sp>
        <p:sp>
          <p:nvSpPr>
            <p:cNvPr id="102437" name="AutoShape 37"/>
            <p:cNvSpPr>
              <a:spLocks/>
            </p:cNvSpPr>
            <p:nvPr/>
          </p:nvSpPr>
          <p:spPr bwMode="auto">
            <a:xfrm>
              <a:off x="1" y="0"/>
              <a:ext cx="53" cy="16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V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I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N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C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U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L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A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C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I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Ó</a:t>
              </a:r>
              <a:endParaRPr lang="en-US">
                <a:cs typeface="Baskerville" charset="0"/>
              </a:endParaRPr>
            </a:p>
            <a:p>
              <a:pPr>
                <a:buClr>
                  <a:srgbClr val="FFFFFF"/>
                </a:buClr>
                <a:defRPr/>
              </a:pPr>
              <a:r>
                <a:rPr lang="en-US" sz="1200" b="1">
                  <a:solidFill>
                    <a:srgbClr val="FFFFFF"/>
                  </a:solidFill>
                  <a:cs typeface="Baskerville" charset="0"/>
                </a:rPr>
                <a:t>N</a:t>
              </a:r>
              <a:endParaRPr lang="en-US">
                <a:cs typeface="Baskerville" charset="0"/>
              </a:endParaRPr>
            </a:p>
          </p:txBody>
        </p:sp>
      </p:grpSp>
      <p:sp>
        <p:nvSpPr>
          <p:cNvPr id="102438" name="AutoShape 38"/>
          <p:cNvSpPr>
            <a:spLocks/>
          </p:cNvSpPr>
          <p:nvPr/>
        </p:nvSpPr>
        <p:spPr bwMode="auto">
          <a:xfrm>
            <a:off x="7817942" y="3734842"/>
            <a:ext cx="1055936" cy="201699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E6586C"/>
          </a:solidFill>
          <a:ln w="25400" cap="flat" cmpd="sng">
            <a:solidFill>
              <a:srgbClr val="E6586C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102439" name="AutoShape 39"/>
          <p:cNvSpPr>
            <a:spLocks/>
          </p:cNvSpPr>
          <p:nvPr/>
        </p:nvSpPr>
        <p:spPr bwMode="auto">
          <a:xfrm>
            <a:off x="7834686" y="4238253"/>
            <a:ext cx="1041424" cy="35607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700" b="1" dirty="0">
                <a:cs typeface="Baskerville" charset="0"/>
              </a:rPr>
              <a:t>PLAZO</a:t>
            </a:r>
            <a:endParaRPr lang="en-US" sz="1700" dirty="0">
              <a:cs typeface="Baskerville" charset="0"/>
            </a:endParaRPr>
          </a:p>
        </p:txBody>
      </p:sp>
      <p:sp>
        <p:nvSpPr>
          <p:cNvPr id="102440" name="AutoShape 40"/>
          <p:cNvSpPr>
            <a:spLocks/>
          </p:cNvSpPr>
          <p:nvPr/>
        </p:nvSpPr>
        <p:spPr bwMode="auto">
          <a:xfrm>
            <a:off x="7759898" y="4695900"/>
            <a:ext cx="1117328" cy="35607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700" b="1" dirty="0">
                <a:cs typeface="Baskerville" charset="0"/>
              </a:rPr>
              <a:t>CIERRE</a:t>
            </a:r>
            <a:endParaRPr lang="en-US" sz="1700" dirty="0">
              <a:cs typeface="Baskerville" charset="0"/>
            </a:endParaRPr>
          </a:p>
        </p:txBody>
      </p:sp>
      <p:sp>
        <p:nvSpPr>
          <p:cNvPr id="102441" name="AutoShape 41"/>
          <p:cNvSpPr>
            <a:spLocks/>
          </p:cNvSpPr>
          <p:nvPr/>
        </p:nvSpPr>
        <p:spPr bwMode="auto">
          <a:xfrm>
            <a:off x="7666137" y="5158011"/>
            <a:ext cx="1358429" cy="35495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700" b="1" dirty="0">
                <a:cs typeface="Baskerville" charset="0"/>
              </a:rPr>
              <a:t>INVEST.</a:t>
            </a:r>
            <a:endParaRPr lang="en-US" sz="1700" dirty="0">
              <a:cs typeface="Baskerville" charset="0"/>
            </a:endParaRPr>
          </a:p>
        </p:txBody>
      </p:sp>
      <p:sp>
        <p:nvSpPr>
          <p:cNvPr id="102442" name="AutoShape 42"/>
          <p:cNvSpPr>
            <a:spLocks/>
          </p:cNvSpPr>
          <p:nvPr/>
        </p:nvSpPr>
        <p:spPr bwMode="auto">
          <a:xfrm>
            <a:off x="7762131" y="3732609"/>
            <a:ext cx="1101701" cy="207280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700" b="1" dirty="0">
                <a:cs typeface="Baskerville" charset="0"/>
              </a:rPr>
              <a:t>FIJA</a:t>
            </a:r>
            <a:endParaRPr lang="en-US" sz="1700" dirty="0">
              <a:cs typeface="Baskerville" charset="0"/>
            </a:endParaRPr>
          </a:p>
        </p:txBody>
      </p:sp>
      <p:sp>
        <p:nvSpPr>
          <p:cNvPr id="102443" name="AutoShape 43"/>
          <p:cNvSpPr>
            <a:spLocks/>
          </p:cNvSpPr>
          <p:nvPr/>
        </p:nvSpPr>
        <p:spPr bwMode="auto">
          <a:xfrm>
            <a:off x="251520" y="4077072"/>
            <a:ext cx="1565671" cy="108012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1200" dirty="0">
                <a:cs typeface="Baskerville" charset="0"/>
              </a:rPr>
              <a:t>FORMULACIÓN DE IMPUTACIÓN</a:t>
            </a:r>
            <a:endParaRPr lang="en-US" dirty="0">
              <a:cs typeface="Baskerville" charset="0"/>
            </a:endParaRPr>
          </a:p>
        </p:txBody>
      </p:sp>
      <p:grpSp>
        <p:nvGrpSpPr>
          <p:cNvPr id="16414" name="Group 44"/>
          <p:cNvGrpSpPr>
            <a:grpSpLocks/>
          </p:cNvGrpSpPr>
          <p:nvPr/>
        </p:nvGrpSpPr>
        <p:grpSpPr bwMode="auto">
          <a:xfrm>
            <a:off x="199802" y="6087815"/>
            <a:ext cx="8944198" cy="645170"/>
            <a:chOff x="0" y="0"/>
            <a:chExt cx="705" cy="51"/>
          </a:xfrm>
        </p:grpSpPr>
        <p:sp>
          <p:nvSpPr>
            <p:cNvPr id="102445" name="AutoShape 45"/>
            <p:cNvSpPr>
              <a:spLocks/>
            </p:cNvSpPr>
            <p:nvPr/>
          </p:nvSpPr>
          <p:spPr bwMode="auto">
            <a:xfrm>
              <a:off x="0" y="0"/>
              <a:ext cx="705" cy="5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7265"/>
                  </a:moveTo>
                  <a:lnTo>
                    <a:pt x="21054" y="17265"/>
                  </a:lnTo>
                  <a:lnTo>
                    <a:pt x="21054" y="5400"/>
                  </a:lnTo>
                  <a:lnTo>
                    <a:pt x="20821" y="5400"/>
                  </a:lnTo>
                  <a:lnTo>
                    <a:pt x="21210" y="0"/>
                  </a:lnTo>
                  <a:lnTo>
                    <a:pt x="21600" y="5400"/>
                  </a:lnTo>
                  <a:lnTo>
                    <a:pt x="21366" y="5400"/>
                  </a:lnTo>
                  <a:lnTo>
                    <a:pt x="21366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07F09"/>
            </a:solidFill>
            <a:ln w="25400" cap="flat" cmpd="sng">
              <a:solidFill>
                <a:srgbClr val="AF5D07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  <p:sp>
          <p:nvSpPr>
            <p:cNvPr id="102446" name="AutoShape 46"/>
            <p:cNvSpPr>
              <a:spLocks/>
            </p:cNvSpPr>
            <p:nvPr/>
          </p:nvSpPr>
          <p:spPr bwMode="auto">
            <a:xfrm>
              <a:off x="512" y="18"/>
              <a:ext cx="190" cy="2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defRPr/>
              </a:pPr>
              <a:r>
                <a:rPr lang="en-US" sz="1600">
                  <a:cs typeface="Baskerville" charset="0"/>
                </a:rPr>
                <a:t>AUDIENCIA INICIAL</a:t>
              </a:r>
              <a:endParaRPr lang="en-US">
                <a:cs typeface="Baskerville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539581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1115616" y="1124744"/>
            <a:ext cx="7536656" cy="794742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dirty="0" smtClean="0"/>
              <a:t>VINCULACIÓN A PROCESO</a:t>
            </a:r>
          </a:p>
        </p:txBody>
      </p:sp>
      <p:sp>
        <p:nvSpPr>
          <p:cNvPr id="10242" name="AutoShape 2"/>
          <p:cNvSpPr>
            <a:spLocks/>
          </p:cNvSpPr>
          <p:nvPr/>
        </p:nvSpPr>
        <p:spPr bwMode="auto">
          <a:xfrm>
            <a:off x="4473773" y="6295429"/>
            <a:ext cx="205383" cy="2143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EDE7CD"/>
              </a:gs>
              <a:gs pos="100000">
                <a:srgbClr val="EDE1AF"/>
              </a:gs>
            </a:gsLst>
            <a:lin ang="540000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defRPr/>
            </a:pPr>
            <a:fld id="{CCABCE25-CA5C-1946-84AD-611E09480A7E}" type="slidenum">
              <a:rPr lang="en-US" sz="1000">
                <a:solidFill>
                  <a:srgbClr val="63482A"/>
                </a:solidFill>
                <a:latin typeface="Baskerville SemiBold" charset="0"/>
                <a:cs typeface="Baskerville SemiBold" charset="0"/>
                <a:sym typeface="Baskerville SemiBold" charset="0"/>
              </a:rPr>
              <a:pPr>
                <a:defRPr/>
              </a:pPr>
              <a:t>17</a:t>
            </a:fld>
            <a:endParaRPr lang="en-US">
              <a:cs typeface="Baskerville" charset="0"/>
            </a:endParaRP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>
            <a:off x="3059832" y="1772816"/>
            <a:ext cx="3057302" cy="72008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dirty="0">
                <a:cs typeface="Baskerville" charset="0"/>
              </a:rPr>
              <a:t>NATURALEZA JURIDICA</a:t>
            </a:r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>
            <a:off x="898550" y="2467943"/>
            <a:ext cx="7660555" cy="8126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dirty="0">
                <a:cs typeface="Baskerville" charset="0"/>
              </a:rPr>
              <a:t>Medidas</a:t>
            </a:r>
          </a:p>
          <a:p>
            <a:pPr>
              <a:defRPr/>
            </a:pPr>
            <a:r>
              <a:rPr lang="en-US" dirty="0">
                <a:cs typeface="Baskerville" charset="0"/>
              </a:rPr>
              <a:t>Cautelares </a:t>
            </a:r>
          </a:p>
        </p:txBody>
      </p:sp>
      <p:sp>
        <p:nvSpPr>
          <p:cNvPr id="10245" name="AutoShape 5"/>
          <p:cNvSpPr>
            <a:spLocks/>
          </p:cNvSpPr>
          <p:nvPr/>
        </p:nvSpPr>
        <p:spPr bwMode="auto">
          <a:xfrm>
            <a:off x="5679282" y="3994919"/>
            <a:ext cx="1798216" cy="8126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>
                <a:cs typeface="Baskerville" charset="0"/>
              </a:rPr>
              <a:t>Apariencia del </a:t>
            </a:r>
          </a:p>
          <a:p>
            <a:pPr>
              <a:defRPr/>
            </a:pPr>
            <a:r>
              <a:rPr lang="en-US">
                <a:cs typeface="Baskerville" charset="0"/>
              </a:rPr>
              <a:t>Buen Derecho</a:t>
            </a:r>
          </a:p>
        </p:txBody>
      </p:sp>
      <p:sp>
        <p:nvSpPr>
          <p:cNvPr id="10246" name="AutoShape 6"/>
          <p:cNvSpPr>
            <a:spLocks/>
          </p:cNvSpPr>
          <p:nvPr/>
        </p:nvSpPr>
        <p:spPr bwMode="auto">
          <a:xfrm>
            <a:off x="1428750" y="3994919"/>
            <a:ext cx="1798216" cy="8126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bg1"/>
          </a:solidFill>
          <a:ln w="12700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/>
        </p:spPr>
        <p:txBody>
          <a:bodyPr lIns="0" tIns="0" rIns="0" bIns="0" anchor="ctr"/>
          <a:lstStyle/>
          <a:p>
            <a:pPr>
              <a:defRPr/>
            </a:pPr>
            <a:r>
              <a:rPr lang="en-US" dirty="0" err="1">
                <a:cs typeface="Baskerville" charset="0"/>
              </a:rPr>
              <a:t>Peligro</a:t>
            </a:r>
            <a:r>
              <a:rPr lang="en-US" dirty="0">
                <a:cs typeface="Baskerville" charset="0"/>
              </a:rPr>
              <a:t> en la</a:t>
            </a:r>
          </a:p>
          <a:p>
            <a:pPr>
              <a:defRPr/>
            </a:pPr>
            <a:r>
              <a:rPr lang="en-US" dirty="0" err="1">
                <a:cs typeface="Baskerville" charset="0"/>
              </a:rPr>
              <a:t>Demora</a:t>
            </a:r>
            <a:endParaRPr lang="en-US" dirty="0">
              <a:cs typeface="Baskerville" charset="0"/>
            </a:endParaRPr>
          </a:p>
        </p:txBody>
      </p:sp>
      <p:sp>
        <p:nvSpPr>
          <p:cNvPr id="10247" name="AutoShape 7"/>
          <p:cNvSpPr>
            <a:spLocks/>
          </p:cNvSpPr>
          <p:nvPr/>
        </p:nvSpPr>
        <p:spPr bwMode="auto">
          <a:xfrm>
            <a:off x="5779741" y="5540871"/>
            <a:ext cx="1798216" cy="8126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dirty="0">
                <a:cs typeface="Baskerville" charset="0"/>
              </a:rPr>
              <a:t>Vinculación a Proceso</a:t>
            </a: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>
            <a:off x="1224484" y="5540871"/>
            <a:ext cx="2205633" cy="44648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/>
        </p:spPr>
        <p:txBody>
          <a:bodyPr lIns="0" tIns="0" rIns="0" bIns="0" anchor="ctr"/>
          <a:lstStyle/>
          <a:p>
            <a:pPr>
              <a:defRPr/>
            </a:pPr>
            <a:r>
              <a:rPr lang="en-US">
                <a:cs typeface="Baskerville" charset="0"/>
              </a:rPr>
              <a:t>Riesgo de fuga</a:t>
            </a:r>
          </a:p>
        </p:txBody>
      </p:sp>
      <p:sp>
        <p:nvSpPr>
          <p:cNvPr id="10249" name="AutoShape 9"/>
          <p:cNvSpPr>
            <a:spLocks/>
          </p:cNvSpPr>
          <p:nvPr/>
        </p:nvSpPr>
        <p:spPr bwMode="auto">
          <a:xfrm rot="5400000">
            <a:off x="6218411" y="3270498"/>
            <a:ext cx="718840" cy="723305"/>
          </a:xfrm>
          <a:prstGeom prst="rightArrow">
            <a:avLst>
              <a:gd name="adj1" fmla="val 46713"/>
              <a:gd name="adj2" fmla="val 20958"/>
            </a:avLst>
          </a:prstGeom>
          <a:gradFill rotWithShape="0">
            <a:gsLst>
              <a:gs pos="0">
                <a:srgbClr val="F63111"/>
              </a:gs>
              <a:gs pos="100000">
                <a:srgbClr val="BA120A"/>
              </a:gs>
            </a:gsLst>
            <a:lin ang="540000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5717" tIns="35717" rIns="35717" bIns="35717" anchor="ctr"/>
          <a:lstStyle/>
          <a:p>
            <a:pPr>
              <a:defRPr/>
            </a:pPr>
            <a:endParaRPr lang="en-US" sz="2200">
              <a:solidFill>
                <a:srgbClr val="F3F3F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skerville SemiBold" charset="0"/>
              <a:cs typeface="Baskerville SemiBold" charset="0"/>
              <a:sym typeface="Baskerville SemiBold" charset="0"/>
            </a:endParaRPr>
          </a:p>
        </p:txBody>
      </p:sp>
      <p:sp>
        <p:nvSpPr>
          <p:cNvPr id="10250" name="AutoShape 10"/>
          <p:cNvSpPr>
            <a:spLocks/>
          </p:cNvSpPr>
          <p:nvPr/>
        </p:nvSpPr>
        <p:spPr bwMode="auto">
          <a:xfrm rot="5400000">
            <a:off x="1830028" y="3275521"/>
            <a:ext cx="718840" cy="724421"/>
          </a:xfrm>
          <a:prstGeom prst="rightArrow">
            <a:avLst>
              <a:gd name="adj1" fmla="val 46713"/>
              <a:gd name="adj2" fmla="val 20958"/>
            </a:avLst>
          </a:prstGeom>
          <a:gradFill rotWithShape="0">
            <a:gsLst>
              <a:gs pos="0">
                <a:srgbClr val="F63111"/>
              </a:gs>
              <a:gs pos="100000">
                <a:srgbClr val="BA120A"/>
              </a:gs>
            </a:gsLst>
            <a:lin ang="540000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5717" tIns="35717" rIns="35717" bIns="35717" anchor="ctr"/>
          <a:lstStyle/>
          <a:p>
            <a:pPr>
              <a:defRPr/>
            </a:pPr>
            <a:endParaRPr lang="en-US" sz="2200">
              <a:solidFill>
                <a:srgbClr val="F3F3F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skerville SemiBold" charset="0"/>
              <a:cs typeface="Baskerville SemiBold" charset="0"/>
              <a:sym typeface="Baskerville SemiBold" charset="0"/>
            </a:endParaRPr>
          </a:p>
        </p:txBody>
      </p:sp>
      <p:sp>
        <p:nvSpPr>
          <p:cNvPr id="10251" name="AutoShape 11"/>
          <p:cNvSpPr>
            <a:spLocks/>
          </p:cNvSpPr>
          <p:nvPr/>
        </p:nvSpPr>
        <p:spPr bwMode="auto">
          <a:xfrm rot="5400000">
            <a:off x="1830587" y="4793010"/>
            <a:ext cx="717723" cy="724421"/>
          </a:xfrm>
          <a:prstGeom prst="rightArrow">
            <a:avLst>
              <a:gd name="adj1" fmla="val 46713"/>
              <a:gd name="adj2" fmla="val 20958"/>
            </a:avLst>
          </a:prstGeom>
          <a:gradFill rotWithShape="0">
            <a:gsLst>
              <a:gs pos="0">
                <a:srgbClr val="F63111"/>
              </a:gs>
              <a:gs pos="100000">
                <a:srgbClr val="BA120A"/>
              </a:gs>
            </a:gsLst>
            <a:lin ang="540000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5717" tIns="35717" rIns="35717" bIns="35717" anchor="ctr"/>
          <a:lstStyle/>
          <a:p>
            <a:pPr>
              <a:defRPr/>
            </a:pPr>
            <a:endParaRPr lang="en-US" sz="2200">
              <a:solidFill>
                <a:srgbClr val="F3F3F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skerville SemiBold" charset="0"/>
              <a:cs typeface="Baskerville SemiBold" charset="0"/>
              <a:sym typeface="Baskerville SemiBold" charset="0"/>
            </a:endParaRPr>
          </a:p>
        </p:txBody>
      </p:sp>
      <p:sp>
        <p:nvSpPr>
          <p:cNvPr id="10252" name="AutoShape 12"/>
          <p:cNvSpPr>
            <a:spLocks/>
          </p:cNvSpPr>
          <p:nvPr/>
        </p:nvSpPr>
        <p:spPr bwMode="auto">
          <a:xfrm rot="5400000">
            <a:off x="6218970" y="4793568"/>
            <a:ext cx="717723" cy="723305"/>
          </a:xfrm>
          <a:prstGeom prst="rightArrow">
            <a:avLst>
              <a:gd name="adj1" fmla="val 46713"/>
              <a:gd name="adj2" fmla="val 20958"/>
            </a:avLst>
          </a:prstGeom>
          <a:gradFill rotWithShape="0">
            <a:gsLst>
              <a:gs pos="0">
                <a:srgbClr val="F63111"/>
              </a:gs>
              <a:gs pos="100000">
                <a:srgbClr val="BA120A"/>
              </a:gs>
            </a:gsLst>
            <a:lin ang="540000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5717" tIns="35717" rIns="35717" bIns="35717" anchor="ctr"/>
          <a:lstStyle/>
          <a:p>
            <a:pPr>
              <a:defRPr/>
            </a:pPr>
            <a:endParaRPr lang="en-US" sz="2200">
              <a:solidFill>
                <a:srgbClr val="F3F3F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skerville SemiBold" charset="0"/>
              <a:cs typeface="Baskerville SemiBold" charset="0"/>
              <a:sym typeface="Baskerville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14254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808137" y="884039"/>
            <a:ext cx="7536656" cy="794742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dirty="0" smtClean="0"/>
              <a:t>REQUISITOS DE VINCULACIÓN A PROCESO</a:t>
            </a:r>
          </a:p>
        </p:txBody>
      </p:sp>
      <p:sp>
        <p:nvSpPr>
          <p:cNvPr id="11266" name="AutoShape 2"/>
          <p:cNvSpPr>
            <a:spLocks/>
          </p:cNvSpPr>
          <p:nvPr/>
        </p:nvSpPr>
        <p:spPr bwMode="auto">
          <a:xfrm>
            <a:off x="4473773" y="6295429"/>
            <a:ext cx="205383" cy="2143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EDE7CD"/>
              </a:gs>
              <a:gs pos="100000">
                <a:srgbClr val="EDE1AF"/>
              </a:gs>
            </a:gsLst>
            <a:lin ang="540000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defRPr/>
            </a:pPr>
            <a:fld id="{2E4E4A96-C4B6-644D-B300-2498F802A85B}" type="slidenum">
              <a:rPr lang="en-US" sz="1000">
                <a:solidFill>
                  <a:srgbClr val="63482A"/>
                </a:solidFill>
                <a:latin typeface="Baskerville SemiBold" charset="0"/>
                <a:cs typeface="Baskerville SemiBold" charset="0"/>
                <a:sym typeface="Baskerville SemiBold" charset="0"/>
              </a:rPr>
              <a:pPr>
                <a:defRPr/>
              </a:pPr>
              <a:t>18</a:t>
            </a:fld>
            <a:endParaRPr lang="en-US">
              <a:cs typeface="Baskerville" charset="0"/>
            </a:endParaRP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761256" y="1659806"/>
            <a:ext cx="7639348" cy="450502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lIns="0" tIns="0" rIns="0" bIns="0"/>
          <a:lstStyle/>
          <a:p>
            <a:pPr algn="just">
              <a:defRPr/>
            </a:pPr>
            <a:r>
              <a:rPr lang="en-US" sz="3100" dirty="0">
                <a:cs typeface="Baskerville" charset="0"/>
              </a:rPr>
              <a:t>1. </a:t>
            </a:r>
            <a:r>
              <a:rPr lang="en-US" sz="3100" dirty="0" smtClean="0">
                <a:cs typeface="Baskerville" charset="0"/>
              </a:rPr>
              <a:t>Formulado </a:t>
            </a:r>
            <a:r>
              <a:rPr lang="en-US" sz="3100" dirty="0">
                <a:cs typeface="Baskerville" charset="0"/>
              </a:rPr>
              <a:t>imputación</a:t>
            </a:r>
          </a:p>
          <a:p>
            <a:pPr algn="just">
              <a:defRPr/>
            </a:pPr>
            <a:r>
              <a:rPr lang="en-US" sz="3100" dirty="0">
                <a:cs typeface="Baskerville" charset="0"/>
              </a:rPr>
              <a:t>2. El imputado haya tenido oportunidad de </a:t>
            </a:r>
            <a:r>
              <a:rPr lang="en-US" sz="3100" dirty="0" smtClean="0">
                <a:cs typeface="Baskerville" charset="0"/>
              </a:rPr>
              <a:t>declarer</a:t>
            </a:r>
            <a:endParaRPr lang="en-US" sz="3100" dirty="0">
              <a:cs typeface="Baskerville" charset="0"/>
            </a:endParaRPr>
          </a:p>
          <a:p>
            <a:pPr algn="just">
              <a:defRPr/>
            </a:pPr>
            <a:r>
              <a:rPr lang="en-US" sz="3100" dirty="0">
                <a:cs typeface="Baskerville" charset="0"/>
              </a:rPr>
              <a:t>3. Datos de prueba que acrediten un hecho que la ley señala como delito.</a:t>
            </a:r>
          </a:p>
          <a:p>
            <a:pPr algn="just">
              <a:defRPr/>
            </a:pPr>
            <a:r>
              <a:rPr lang="en-US" sz="3100" dirty="0">
                <a:cs typeface="Baskerville" charset="0"/>
              </a:rPr>
              <a:t>4. Datos de prueba que establezcan que el imputado  probablemente cometió el delito o participo en el.</a:t>
            </a:r>
          </a:p>
          <a:p>
            <a:pPr algn="just">
              <a:defRPr/>
            </a:pPr>
            <a:r>
              <a:rPr lang="en-US" sz="3100" dirty="0">
                <a:cs typeface="Baskerville" charset="0"/>
              </a:rPr>
              <a:t>5. No se acredité causa que excluya el delito o extinga la acción penal.</a:t>
            </a:r>
          </a:p>
        </p:txBody>
      </p:sp>
    </p:spTree>
    <p:extLst>
      <p:ext uri="{BB962C8B-B14F-4D97-AF65-F5344CB8AC3E}">
        <p14:creationId xmlns:p14="http://schemas.microsoft.com/office/powerpoint/2010/main" val="182262236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466576" y="1410891"/>
            <a:ext cx="8229824" cy="5184800"/>
          </a:xfrm>
          <a:solidFill>
            <a:srgbClr val="FFFFFF"/>
          </a:solidFill>
        </p:spPr>
        <p:txBody>
          <a:bodyPr/>
          <a:lstStyle/>
          <a:p>
            <a:pPr marL="195253" indent="-195253">
              <a:lnSpc>
                <a:spcPct val="90000"/>
              </a:lnSpc>
              <a:spcBef>
                <a:spcPts val="600"/>
              </a:spcBef>
              <a:buClr>
                <a:srgbClr val="323232"/>
              </a:buClr>
              <a:defRPr/>
            </a:pPr>
            <a:r>
              <a:rPr lang="en-US" sz="2800" b="1" dirty="0">
                <a:solidFill>
                  <a:srgbClr val="323232"/>
                </a:solidFill>
              </a:rPr>
              <a:t>REQUISITOS CONSTITUCIONALES</a:t>
            </a:r>
            <a:endParaRPr lang="en-US" sz="2800" dirty="0">
              <a:solidFill>
                <a:srgbClr val="323232"/>
              </a:solidFill>
            </a:endParaRPr>
          </a:p>
          <a:p>
            <a:pPr marL="195253" indent="-195253" algn="just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defRPr/>
            </a:pPr>
            <a:r>
              <a:rPr lang="en-US" sz="2400" b="1" dirty="0">
                <a:solidFill>
                  <a:srgbClr val="323232"/>
                </a:solidFill>
              </a:rPr>
              <a:t>Artículo 19.</a:t>
            </a:r>
            <a:r>
              <a:rPr lang="en-US" sz="2400" dirty="0">
                <a:solidFill>
                  <a:srgbClr val="323232"/>
                </a:solidFill>
              </a:rPr>
              <a:t> </a:t>
            </a:r>
            <a:endParaRPr lang="en-US" sz="2800" dirty="0">
              <a:solidFill>
                <a:srgbClr val="323232"/>
              </a:solidFill>
            </a:endParaRPr>
          </a:p>
          <a:p>
            <a:pPr marL="195253" indent="-195253" algn="just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defRPr/>
            </a:pPr>
            <a:r>
              <a:rPr lang="en-US" sz="2400" dirty="0">
                <a:solidFill>
                  <a:srgbClr val="323232"/>
                </a:solidFill>
              </a:rPr>
              <a:t>Ninguna </a:t>
            </a:r>
            <a:r>
              <a:rPr lang="en-US" sz="2400" dirty="0" smtClean="0">
                <a:solidFill>
                  <a:srgbClr val="323232"/>
                </a:solidFill>
              </a:rPr>
              <a:t>detention </a:t>
            </a:r>
            <a:r>
              <a:rPr lang="en-US" sz="2400" dirty="0">
                <a:solidFill>
                  <a:srgbClr val="323232"/>
                </a:solidFill>
              </a:rPr>
              <a:t>ante autoridad judicial podrá exceder del plazo de setenta y dos horas, a partir de que el indiciado sea puesto a su disposición, sin que se justifique con un </a:t>
            </a:r>
            <a:r>
              <a:rPr lang="en-US" sz="2400" b="1" dirty="0">
                <a:solidFill>
                  <a:srgbClr val="323232"/>
                </a:solidFill>
              </a:rPr>
              <a:t>AUTO DE VINCULACIÓN A PROCESO </a:t>
            </a:r>
            <a:r>
              <a:rPr lang="en-US" sz="2400" dirty="0">
                <a:solidFill>
                  <a:srgbClr val="323232"/>
                </a:solidFill>
              </a:rPr>
              <a:t>en el que se </a:t>
            </a:r>
            <a:r>
              <a:rPr lang="en-US" sz="2400" dirty="0" err="1">
                <a:solidFill>
                  <a:srgbClr val="323232"/>
                </a:solidFill>
              </a:rPr>
              <a:t>expresará</a:t>
            </a:r>
            <a:r>
              <a:rPr lang="en-US" sz="2400" dirty="0">
                <a:solidFill>
                  <a:srgbClr val="323232"/>
                </a:solidFill>
              </a:rPr>
              <a:t>: </a:t>
            </a:r>
            <a:endParaRPr lang="en-US" sz="2800" dirty="0">
              <a:solidFill>
                <a:srgbClr val="323232"/>
              </a:solidFill>
            </a:endParaRPr>
          </a:p>
          <a:p>
            <a:pPr marL="195253" indent="-195253">
              <a:lnSpc>
                <a:spcPct val="90000"/>
              </a:lnSpc>
              <a:spcBef>
                <a:spcPts val="200"/>
              </a:spcBef>
              <a:buClr>
                <a:srgbClr val="323232"/>
              </a:buClr>
              <a:defRPr/>
            </a:pPr>
            <a:endParaRPr lang="en-US" sz="1200" dirty="0">
              <a:solidFill>
                <a:srgbClr val="323232"/>
              </a:solidFill>
            </a:endParaRPr>
          </a:p>
          <a:p>
            <a:pPr marL="195253" indent="-195253" algn="just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alphaLcParenR"/>
              <a:defRPr/>
            </a:pPr>
            <a:r>
              <a:rPr lang="en-US" sz="2400" dirty="0">
                <a:solidFill>
                  <a:srgbClr val="323232"/>
                </a:solidFill>
              </a:rPr>
              <a:t>El delito que se impute al acusado; </a:t>
            </a:r>
            <a:endParaRPr lang="en-US" sz="2800" dirty="0">
              <a:solidFill>
                <a:srgbClr val="323232"/>
              </a:solidFill>
            </a:endParaRPr>
          </a:p>
          <a:p>
            <a:pPr marL="195253" indent="-195253" algn="just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alphaLcParenR"/>
              <a:defRPr/>
            </a:pPr>
            <a:r>
              <a:rPr lang="en-US" sz="2400" dirty="0">
                <a:solidFill>
                  <a:srgbClr val="323232"/>
                </a:solidFill>
              </a:rPr>
              <a:t>El lugar, tiempo y circunstancias de ejecución, </a:t>
            </a:r>
            <a:endParaRPr lang="en-US" sz="2800" dirty="0">
              <a:solidFill>
                <a:srgbClr val="323232"/>
              </a:solidFill>
            </a:endParaRPr>
          </a:p>
          <a:p>
            <a:pPr marL="195253" indent="-195253" algn="just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alphaLcParenR"/>
              <a:defRPr/>
            </a:pPr>
            <a:r>
              <a:rPr lang="en-US" sz="2400" dirty="0">
                <a:solidFill>
                  <a:srgbClr val="323232"/>
                </a:solidFill>
              </a:rPr>
              <a:t>Los datos que establezcan que se ha cometido un hecho que la ley señale como delito y </a:t>
            </a:r>
            <a:endParaRPr lang="en-US" sz="2800" dirty="0">
              <a:solidFill>
                <a:srgbClr val="323232"/>
              </a:solidFill>
            </a:endParaRPr>
          </a:p>
          <a:p>
            <a:pPr marL="195253" indent="-195253" algn="just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alphaLcParenR"/>
              <a:defRPr/>
            </a:pPr>
            <a:r>
              <a:rPr lang="en-US" sz="2400" dirty="0">
                <a:solidFill>
                  <a:srgbClr val="323232"/>
                </a:solidFill>
              </a:rPr>
              <a:t>Que exista la probabilidad de que el indiciado lo cometió o participó en su comisión.  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017811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E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«AUDIENCIA INICIAL»</a:t>
            </a:r>
            <a:endParaRPr lang="es-MX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Resumen: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En la audiencia inicial se informarán al imputado sus derechos constitucionales y legales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se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realizará el control de legalidad de la detención si correspondiere, se formulará la imputación, se dará la oportunidad de declarar al imputado, se resolverá sobre las solicitudes de vinculación a proceso y medidas cautelares y se definirá el plazo para el cierre de la investigación.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466576" y="1555998"/>
            <a:ext cx="8229824" cy="5039693"/>
          </a:xfrm>
          <a:solidFill>
            <a:schemeClr val="bg1"/>
          </a:solidFill>
        </p:spPr>
        <p:txBody>
          <a:bodyPr/>
          <a:lstStyle/>
          <a:p>
            <a:pPr marL="0" indent="0">
              <a:spcBef>
                <a:spcPts val="500"/>
              </a:spcBef>
              <a:buClr>
                <a:srgbClr val="323232"/>
              </a:buClr>
              <a:buNone/>
              <a:defRPr/>
            </a:pPr>
            <a:r>
              <a:rPr lang="en-US" sz="2400" b="1" dirty="0">
                <a:solidFill>
                  <a:srgbClr val="323232"/>
                </a:solidFill>
              </a:rPr>
              <a:t>RESOLUCIONES QUE PUEDEN RECAER A LA SOLICITUD DE VINCULACIÓN A PROCESO Y SUS EFECTOS:</a:t>
            </a:r>
            <a:endParaRPr lang="en-US" sz="2800" dirty="0">
              <a:solidFill>
                <a:srgbClr val="323232"/>
              </a:solidFill>
            </a:endParaRPr>
          </a:p>
          <a:p>
            <a:pPr marL="61910" indent="-61910">
              <a:spcBef>
                <a:spcPts val="500"/>
              </a:spcBef>
              <a:buClr>
                <a:srgbClr val="323232"/>
              </a:buClr>
              <a:defRPr/>
            </a:pPr>
            <a:endParaRPr lang="en-US" sz="2400" dirty="0">
              <a:solidFill>
                <a:srgbClr val="323232"/>
              </a:solidFill>
            </a:endParaRPr>
          </a:p>
          <a:p>
            <a:pPr marL="61910" indent="-61910">
              <a:spcBef>
                <a:spcPts val="500"/>
              </a:spcBef>
              <a:buClr>
                <a:srgbClr val="323232"/>
              </a:buClr>
              <a:buFont typeface="Calibri" charset="0"/>
              <a:buAutoNum type="romanUcPeriod"/>
              <a:defRPr/>
            </a:pPr>
            <a:r>
              <a:rPr lang="en-US" sz="2400" b="1" dirty="0">
                <a:solidFill>
                  <a:srgbClr val="323232"/>
                </a:solidFill>
              </a:rPr>
              <a:t>AUTO DE VINCULACIÓN A PROCESO  </a:t>
            </a:r>
            <a:endParaRPr lang="en-US" sz="2800" dirty="0">
              <a:solidFill>
                <a:srgbClr val="323232"/>
              </a:solidFill>
            </a:endParaRPr>
          </a:p>
          <a:p>
            <a:pPr marL="0" indent="0">
              <a:spcBef>
                <a:spcPts val="500"/>
              </a:spcBef>
              <a:buClr>
                <a:srgbClr val="323232"/>
              </a:buClr>
              <a:buNone/>
              <a:defRPr/>
            </a:pPr>
            <a:r>
              <a:rPr lang="en-US" sz="2400" dirty="0">
                <a:solidFill>
                  <a:srgbClr val="323232"/>
                </a:solidFill>
              </a:rPr>
              <a:t>Implicará la determinación del plazo máximo para el cierre de la investigación y la continuación del proceso.</a:t>
            </a:r>
            <a:endParaRPr lang="en-US" sz="2800" dirty="0">
              <a:solidFill>
                <a:srgbClr val="323232"/>
              </a:solidFill>
            </a:endParaRPr>
          </a:p>
          <a:p>
            <a:pPr marL="61910" indent="-61910">
              <a:spcBef>
                <a:spcPts val="500"/>
              </a:spcBef>
              <a:buClr>
                <a:srgbClr val="323232"/>
              </a:buClr>
              <a:defRPr/>
            </a:pPr>
            <a:endParaRPr lang="en-US" sz="2400" dirty="0">
              <a:solidFill>
                <a:srgbClr val="323232"/>
              </a:solidFill>
            </a:endParaRPr>
          </a:p>
          <a:p>
            <a:pPr marL="0" indent="0" algn="just">
              <a:buClr>
                <a:srgbClr val="323232"/>
              </a:buClr>
              <a:buNone/>
              <a:defRPr/>
            </a:pPr>
            <a:r>
              <a:rPr lang="en-US" sz="2400" b="1" dirty="0">
                <a:solidFill>
                  <a:srgbClr val="323232"/>
                </a:solidFill>
              </a:rPr>
              <a:t>II. AUTO DE NO VINCULACIÓN A PROCESO </a:t>
            </a:r>
            <a:endParaRPr lang="en-US" sz="2800" dirty="0">
              <a:solidFill>
                <a:srgbClr val="323232"/>
              </a:solidFill>
            </a:endParaRPr>
          </a:p>
          <a:p>
            <a:pPr marL="0" indent="0" algn="just">
              <a:buClr>
                <a:srgbClr val="323232"/>
              </a:buClr>
              <a:buNone/>
              <a:defRPr/>
            </a:pPr>
            <a:r>
              <a:rPr lang="en-US" sz="2400" dirty="0">
                <a:solidFill>
                  <a:srgbClr val="323232"/>
                </a:solidFill>
              </a:rPr>
              <a:t>Implicará el levantamiento de las medidas cautelares vigentes. En su caso, la no vinculación a proceso no impide al ministerio público formular de nueva cuenta imputación a la misma persona.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434157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466576" y="1410891"/>
            <a:ext cx="8229824" cy="5184800"/>
          </a:xfrm>
          <a:solidFill>
            <a:srgbClr val="FFFFFF"/>
          </a:solidFill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Clr>
                <a:srgbClr val="323232"/>
              </a:buClr>
              <a:buNone/>
              <a:defRPr/>
            </a:pPr>
            <a:r>
              <a:rPr lang="en-US" sz="2800" b="1" dirty="0">
                <a:solidFill>
                  <a:srgbClr val="323232"/>
                </a:solidFill>
              </a:rPr>
              <a:t>DESARROLLO DE LA AUDIENCIA:</a:t>
            </a:r>
            <a:endParaRPr lang="en-US" sz="28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buClr>
                <a:srgbClr val="323232"/>
              </a:buClr>
              <a:defRPr/>
            </a:pPr>
            <a:endParaRPr lang="en-US" sz="3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romanUcPeriod"/>
              <a:defRPr/>
            </a:pPr>
            <a:r>
              <a:rPr lang="en-US" sz="2400" dirty="0">
                <a:solidFill>
                  <a:srgbClr val="323232"/>
                </a:solidFill>
              </a:rPr>
              <a:t>Justificación de los requisitos para vincular a proceso por parte del Ministerio Público.</a:t>
            </a:r>
            <a:endParaRPr lang="en-US" sz="28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200"/>
              </a:spcBef>
              <a:buClr>
                <a:srgbClr val="323232"/>
              </a:buClr>
              <a:buFont typeface="Calibri" charset="0"/>
              <a:buAutoNum type="romanUcPeriod"/>
              <a:defRPr/>
            </a:pPr>
            <a:endParaRPr lang="en-US" sz="11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romanUcPeriod" startAt="2"/>
              <a:defRPr/>
            </a:pPr>
            <a:r>
              <a:rPr lang="en-US" sz="2400" dirty="0">
                <a:solidFill>
                  <a:srgbClr val="323232"/>
                </a:solidFill>
              </a:rPr>
              <a:t>Desahogo de los medios de prueba del imputado.</a:t>
            </a:r>
            <a:endParaRPr lang="en-US" sz="28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200"/>
              </a:spcBef>
              <a:buClr>
                <a:srgbClr val="323232"/>
              </a:buClr>
              <a:defRPr/>
            </a:pPr>
            <a:endParaRPr lang="en-US" sz="10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romanUcPeriod" startAt="3"/>
              <a:defRPr/>
            </a:pPr>
            <a:r>
              <a:rPr lang="en-US" sz="2400" dirty="0">
                <a:solidFill>
                  <a:srgbClr val="323232"/>
                </a:solidFill>
              </a:rPr>
              <a:t>Alegatos del defensor sobre la solicitud de vinculación a proceso.</a:t>
            </a:r>
            <a:endParaRPr lang="en-US" sz="28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200"/>
              </a:spcBef>
              <a:buClr>
                <a:srgbClr val="323232"/>
              </a:buClr>
              <a:buFont typeface="Calibri" charset="0"/>
              <a:buAutoNum type="romanUcPeriod" startAt="3"/>
              <a:defRPr/>
            </a:pPr>
            <a:endParaRPr lang="en-US" sz="10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romanUcPeriod" startAt="4"/>
              <a:defRPr/>
            </a:pPr>
            <a:r>
              <a:rPr lang="en-US" sz="2400" dirty="0">
                <a:solidFill>
                  <a:srgbClr val="323232"/>
                </a:solidFill>
              </a:rPr>
              <a:t>Replica del fiscal. </a:t>
            </a:r>
            <a:endParaRPr lang="en-US" sz="28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200"/>
              </a:spcBef>
              <a:buClr>
                <a:srgbClr val="323232"/>
              </a:buClr>
              <a:buFont typeface="Calibri" charset="0"/>
              <a:buAutoNum type="romanUcPeriod" startAt="4"/>
              <a:defRPr/>
            </a:pPr>
            <a:endParaRPr lang="en-US" sz="10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romanUcPeriod" startAt="5"/>
              <a:defRPr/>
            </a:pPr>
            <a:r>
              <a:rPr lang="en-US" sz="2400" dirty="0">
                <a:solidFill>
                  <a:srgbClr val="323232"/>
                </a:solidFill>
              </a:rPr>
              <a:t>Se cierra el debate.</a:t>
            </a:r>
            <a:endParaRPr lang="en-US" sz="28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100"/>
              </a:spcBef>
              <a:buClr>
                <a:srgbClr val="323232"/>
              </a:buClr>
              <a:buFont typeface="Calibri" charset="0"/>
              <a:buAutoNum type="romanUcPeriod" startAt="5"/>
              <a:defRPr/>
            </a:pPr>
            <a:endParaRPr lang="en-US" sz="700" dirty="0">
              <a:solidFill>
                <a:srgbClr val="323232"/>
              </a:solidFill>
            </a:endParaRPr>
          </a:p>
          <a:p>
            <a:pPr marL="360344" indent="-360344">
              <a:lnSpc>
                <a:spcPct val="90000"/>
              </a:lnSpc>
              <a:spcBef>
                <a:spcPts val="500"/>
              </a:spcBef>
              <a:buClr>
                <a:srgbClr val="323232"/>
              </a:buClr>
              <a:buFont typeface="Calibri" charset="0"/>
              <a:buAutoNum type="romanUcPeriod" startAt="6"/>
              <a:defRPr/>
            </a:pPr>
            <a:r>
              <a:rPr lang="en-US" sz="2400" dirty="0">
                <a:solidFill>
                  <a:srgbClr val="323232"/>
                </a:solidFill>
              </a:rPr>
              <a:t>El juez resolverá sobre la vinculación  o no del imputado a proceso.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3600692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 smtClean="0"/>
              <a:t>Juárez, C. A. (2012) Audiencias en el Proceso Penal Acusatorio y Juicio. México: Raúl Juárez Carro, 137pp.</a:t>
            </a:r>
          </a:p>
          <a:p>
            <a:pPr marL="0" indent="0">
              <a:buNone/>
            </a:pPr>
            <a:r>
              <a:rPr lang="es-MX" dirty="0" smtClean="0"/>
              <a:t>Maldonado, S. I (2014) Litigación en Audiencias Orales y Juicio Oral Penal. México: Palacio del Derecho Editores, 208 pp.</a:t>
            </a:r>
          </a:p>
          <a:p>
            <a:pPr marL="0" indent="0">
              <a:buNone/>
            </a:pPr>
            <a:r>
              <a:rPr lang="es-MX" dirty="0" smtClean="0"/>
              <a:t>Pastrana, B. J. (2011) Juicio Oral Penal, Técnicas y Estrategias. México: Flores Editor, 400 pp.</a:t>
            </a:r>
            <a:endParaRPr lang="es-MX" dirty="0"/>
          </a:p>
          <a:p>
            <a:pPr marL="0" indent="0">
              <a:buNone/>
            </a:pPr>
            <a:r>
              <a:rPr lang="es-MX" dirty="0" smtClean="0"/>
              <a:t> 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889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836712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Audiencia inicial, imputado, control de la legalidad, oportunidad de declarar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75320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620688"/>
            <a:ext cx="763284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Que los alumnos reconozcan las  etapas, sujetos y condiciones jurídicas para que se lleve a cabo la audiencia inicial .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521271" y="1606228"/>
            <a:ext cx="8229823" cy="1375172"/>
          </a:xfrm>
        </p:spPr>
        <p:txBody>
          <a:bodyPr/>
          <a:lstStyle/>
          <a:p>
            <a:pPr eaLnBrk="1">
              <a:buClr>
                <a:srgbClr val="FFFFFF"/>
              </a:buClr>
              <a:defRPr/>
            </a:pPr>
            <a:r>
              <a:rPr lang="en-US" sz="3200" dirty="0"/>
              <a:t>FINALIDAD DEL PROCESO PENAL</a:t>
            </a:r>
            <a:r>
              <a:rPr lang="en-US" sz="6400" dirty="0">
                <a:solidFill>
                  <a:srgbClr val="FFB05E"/>
                </a:solidFill>
              </a:rPr>
              <a:t/>
            </a:r>
            <a:br>
              <a:rPr lang="en-US" sz="6400" dirty="0">
                <a:solidFill>
                  <a:srgbClr val="FFB05E"/>
                </a:solidFill>
              </a:rPr>
            </a:br>
            <a:endParaRPr lang="en-US" dirty="0" smtClean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Bef>
                <a:spcPts val="600"/>
              </a:spcBef>
              <a:buClr>
                <a:srgbClr val="323232"/>
              </a:buClr>
              <a:defRPr/>
            </a:pPr>
            <a:endParaRPr lang="en-US" sz="2800" b="1" dirty="0">
              <a:solidFill>
                <a:srgbClr val="323232"/>
              </a:solidFill>
            </a:endParaRPr>
          </a:p>
          <a:p>
            <a:pPr algn="ctr">
              <a:spcBef>
                <a:spcPts val="600"/>
              </a:spcBef>
              <a:buClr>
                <a:srgbClr val="323232"/>
              </a:buClr>
              <a:defRPr/>
            </a:pPr>
            <a:r>
              <a:rPr lang="en-US" sz="2800" b="1" dirty="0">
                <a:solidFill>
                  <a:srgbClr val="323232"/>
                </a:solidFill>
              </a:rPr>
              <a:t>					</a:t>
            </a:r>
            <a:endParaRPr lang="en-US" dirty="0" smtClean="0"/>
          </a:p>
        </p:txBody>
      </p:sp>
      <p:sp>
        <p:nvSpPr>
          <p:cNvPr id="27651" name="AutoShape 3"/>
          <p:cNvSpPr>
            <a:spLocks/>
          </p:cNvSpPr>
          <p:nvPr/>
        </p:nvSpPr>
        <p:spPr bwMode="auto">
          <a:xfrm>
            <a:off x="2987824" y="3717032"/>
            <a:ext cx="2786186" cy="5715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3200" b="1" dirty="0">
                <a:latin typeface="Verdana" charset="0"/>
                <a:cs typeface="Verdana" charset="0"/>
                <a:sym typeface="Verdana" charset="0"/>
              </a:rPr>
              <a:t>HECHOS</a:t>
            </a:r>
            <a:endParaRPr lang="en-US" dirty="0">
              <a:cs typeface="Baskerville" charset="0"/>
            </a:endParaRPr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492250" y="2540496"/>
            <a:ext cx="8287866" cy="1571625"/>
            <a:chOff x="0" y="0"/>
            <a:chExt cx="653" cy="124"/>
          </a:xfrm>
        </p:grpSpPr>
        <p:sp>
          <p:nvSpPr>
            <p:cNvPr id="27653" name="AutoShape 5"/>
            <p:cNvSpPr>
              <a:spLocks/>
            </p:cNvSpPr>
            <p:nvPr/>
          </p:nvSpPr>
          <p:spPr bwMode="auto">
            <a:xfrm>
              <a:off x="163" y="0"/>
              <a:ext cx="372" cy="113"/>
            </a:xfrm>
            <a:prstGeom prst="rightArrow">
              <a:avLst>
                <a:gd name="adj1" fmla="val 50000"/>
                <a:gd name="adj2" fmla="val 49883"/>
              </a:avLst>
            </a:prstGeom>
            <a:solidFill>
              <a:srgbClr val="FFFFFF"/>
            </a:solidFill>
            <a:ln w="25400" cap="flat" cmpd="sng">
              <a:solidFill>
                <a:srgbClr val="AF5D07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  <p:sp>
          <p:nvSpPr>
            <p:cNvPr id="27654" name="AutoShape 6"/>
            <p:cNvSpPr>
              <a:spLocks/>
            </p:cNvSpPr>
            <p:nvPr/>
          </p:nvSpPr>
          <p:spPr bwMode="auto">
            <a:xfrm>
              <a:off x="511" y="0"/>
              <a:ext cx="142" cy="12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lnTo>
                    <a:pt x="17241" y="12349"/>
                  </a:lnTo>
                  <a:lnTo>
                    <a:pt x="17241" y="9250"/>
                  </a:lnTo>
                  <a:close/>
                  <a:moveTo>
                    <a:pt x="18435" y="3162"/>
                  </a:moveTo>
                  <a:lnTo>
                    <a:pt x="16450" y="7341"/>
                  </a:lnTo>
                  <a:lnTo>
                    <a:pt x="14258" y="5149"/>
                  </a:lnTo>
                  <a:close/>
                  <a:moveTo>
                    <a:pt x="10800" y="0"/>
                  </a:moveTo>
                  <a:lnTo>
                    <a:pt x="12349" y="4358"/>
                  </a:lnTo>
                  <a:lnTo>
                    <a:pt x="9250" y="4358"/>
                  </a:lnTo>
                  <a:close/>
                  <a:moveTo>
                    <a:pt x="3162" y="3162"/>
                  </a:moveTo>
                  <a:lnTo>
                    <a:pt x="7341" y="5149"/>
                  </a:lnTo>
                  <a:lnTo>
                    <a:pt x="5149" y="7341"/>
                  </a:lnTo>
                  <a:close/>
                  <a:moveTo>
                    <a:pt x="0" y="10800"/>
                  </a:moveTo>
                  <a:lnTo>
                    <a:pt x="4358" y="9250"/>
                  </a:lnTo>
                  <a:lnTo>
                    <a:pt x="4358" y="12349"/>
                  </a:lnTo>
                  <a:close/>
                  <a:moveTo>
                    <a:pt x="3162" y="18436"/>
                  </a:moveTo>
                  <a:lnTo>
                    <a:pt x="5149" y="14258"/>
                  </a:lnTo>
                  <a:lnTo>
                    <a:pt x="7341" y="16450"/>
                  </a:lnTo>
                  <a:close/>
                  <a:moveTo>
                    <a:pt x="10800" y="21600"/>
                  </a:moveTo>
                  <a:lnTo>
                    <a:pt x="9250" y="17241"/>
                  </a:lnTo>
                  <a:lnTo>
                    <a:pt x="12349" y="17241"/>
                  </a:lnTo>
                  <a:close/>
                  <a:moveTo>
                    <a:pt x="18435" y="18436"/>
                  </a:moveTo>
                  <a:lnTo>
                    <a:pt x="14258" y="16450"/>
                  </a:lnTo>
                  <a:lnTo>
                    <a:pt x="16450" y="14258"/>
                  </a:lnTo>
                  <a:close/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400"/>
                    <a:pt x="16200" y="7817"/>
                    <a:pt x="16200" y="10800"/>
                  </a:cubicBezTo>
                  <a:cubicBezTo>
                    <a:pt x="16200" y="13782"/>
                    <a:pt x="13782" y="16200"/>
                    <a:pt x="10800" y="16200"/>
                  </a:cubicBezTo>
                  <a:cubicBezTo>
                    <a:pt x="7817" y="16200"/>
                    <a:pt x="5400" y="13782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defTabSz="457177">
                <a:defRPr/>
              </a:pPr>
              <a:endParaRPr lang="en-US" sz="1200">
                <a:cs typeface="Baskerville" charset="0"/>
              </a:endParaRPr>
            </a:p>
          </p:txBody>
        </p:sp>
        <p:grpSp>
          <p:nvGrpSpPr>
            <p:cNvPr id="4107" name="Group 7"/>
            <p:cNvGrpSpPr>
              <a:grpSpLocks/>
            </p:cNvGrpSpPr>
            <p:nvPr/>
          </p:nvGrpSpPr>
          <p:grpSpPr bwMode="auto">
            <a:xfrm>
              <a:off x="0" y="0"/>
              <a:ext cx="186" cy="113"/>
              <a:chOff x="0" y="0"/>
              <a:chExt cx="186" cy="113"/>
            </a:xfrm>
          </p:grpSpPr>
          <p:grpSp>
            <p:nvGrpSpPr>
              <p:cNvPr id="4109" name="Group 8"/>
              <p:cNvGrpSpPr>
                <a:grpSpLocks/>
              </p:cNvGrpSpPr>
              <p:nvPr/>
            </p:nvGrpSpPr>
            <p:grpSpPr bwMode="auto">
              <a:xfrm>
                <a:off x="0" y="0"/>
                <a:ext cx="133" cy="68"/>
                <a:chOff x="0" y="0"/>
                <a:chExt cx="133" cy="68"/>
              </a:xfrm>
            </p:grpSpPr>
            <p:sp>
              <p:nvSpPr>
                <p:cNvPr id="27657" name="AutoShape 9"/>
                <p:cNvSpPr>
                  <a:spLocks/>
                </p:cNvSpPr>
                <p:nvPr/>
              </p:nvSpPr>
              <p:spPr bwMode="auto">
                <a:xfrm>
                  <a:off x="0" y="0"/>
                  <a:ext cx="133" cy="68"/>
                </a:xfrm>
                <a:custGeom>
                  <a:avLst/>
                  <a:gdLst>
                    <a:gd name="T0" fmla="+- 0 10736 297"/>
                    <a:gd name="T1" fmla="*/ T0 w 20879"/>
                    <a:gd name="T2" fmla="+- 0 10743 402"/>
                    <a:gd name="T3" fmla="*/ 10743 h 20683"/>
                    <a:gd name="T4" fmla="+- 0 10736 297"/>
                    <a:gd name="T5" fmla="*/ T4 w 20879"/>
                    <a:gd name="T6" fmla="+- 0 10743 402"/>
                    <a:gd name="T7" fmla="*/ 10743 h 20683"/>
                    <a:gd name="T8" fmla="+- 0 10736 297"/>
                    <a:gd name="T9" fmla="*/ T8 w 20879"/>
                    <a:gd name="T10" fmla="+- 0 10743 402"/>
                    <a:gd name="T11" fmla="*/ 10743 h 20683"/>
                    <a:gd name="T12" fmla="+- 0 10736 297"/>
                    <a:gd name="T13" fmla="*/ T12 w 20879"/>
                    <a:gd name="T14" fmla="+- 0 10743 402"/>
                    <a:gd name="T15" fmla="*/ 10743 h 2068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l="0" t="0" r="r" b="b"/>
                  <a:pathLst>
                    <a:path w="20879" h="20683">
                      <a:moveTo>
                        <a:pt x="1900" y="6809"/>
                      </a:moveTo>
                      <a:cubicBezTo>
                        <a:pt x="1657" y="4402"/>
                        <a:pt x="2907" y="2186"/>
                        <a:pt x="4690" y="1859"/>
                      </a:cubicBezTo>
                      <a:cubicBezTo>
                        <a:pt x="5413" y="1726"/>
                        <a:pt x="6148" y="1924"/>
                        <a:pt x="6778" y="2422"/>
                      </a:cubicBezTo>
                      <a:cubicBezTo>
                        <a:pt x="7444" y="726"/>
                        <a:pt x="9003" y="81"/>
                        <a:pt x="10258" y="982"/>
                      </a:cubicBezTo>
                      <a:cubicBezTo>
                        <a:pt x="10478" y="1139"/>
                        <a:pt x="10679" y="1339"/>
                        <a:pt x="10857" y="1575"/>
                      </a:cubicBezTo>
                      <a:cubicBezTo>
                        <a:pt x="11376" y="169"/>
                        <a:pt x="12641" y="-402"/>
                        <a:pt x="13682" y="299"/>
                      </a:cubicBezTo>
                      <a:cubicBezTo>
                        <a:pt x="13971" y="493"/>
                        <a:pt x="14222" y="774"/>
                        <a:pt x="14417" y="1120"/>
                      </a:cubicBezTo>
                      <a:cubicBezTo>
                        <a:pt x="15254" y="-210"/>
                        <a:pt x="16734" y="-374"/>
                        <a:pt x="17721" y="753"/>
                      </a:cubicBezTo>
                      <a:cubicBezTo>
                        <a:pt x="18137" y="1226"/>
                        <a:pt x="18416" y="1880"/>
                        <a:pt x="18513" y="2601"/>
                      </a:cubicBezTo>
                      <a:cubicBezTo>
                        <a:pt x="19885" y="3106"/>
                        <a:pt x="20694" y="5019"/>
                        <a:pt x="20320" y="6873"/>
                      </a:cubicBezTo>
                      <a:cubicBezTo>
                        <a:pt x="20289" y="7029"/>
                        <a:pt x="20249" y="7182"/>
                        <a:pt x="20202" y="7330"/>
                      </a:cubicBezTo>
                      <a:cubicBezTo>
                        <a:pt x="21303" y="9263"/>
                        <a:pt x="21033" y="12033"/>
                        <a:pt x="19601" y="13517"/>
                      </a:cubicBezTo>
                      <a:cubicBezTo>
                        <a:pt x="19155" y="13979"/>
                        <a:pt x="18628" y="14278"/>
                        <a:pt x="18072" y="14386"/>
                      </a:cubicBezTo>
                      <a:cubicBezTo>
                        <a:pt x="18059" y="16465"/>
                        <a:pt x="16799" y="18137"/>
                        <a:pt x="15257" y="18120"/>
                      </a:cubicBezTo>
                      <a:cubicBezTo>
                        <a:pt x="14742" y="18115"/>
                        <a:pt x="14238" y="17917"/>
                        <a:pt x="13801" y="17549"/>
                      </a:cubicBezTo>
                      <a:cubicBezTo>
                        <a:pt x="13279" y="19880"/>
                        <a:pt x="11460" y="21197"/>
                        <a:pt x="9737" y="20492"/>
                      </a:cubicBezTo>
                      <a:cubicBezTo>
                        <a:pt x="9015" y="20196"/>
                        <a:pt x="8392" y="19570"/>
                        <a:pt x="7972" y="18722"/>
                      </a:cubicBezTo>
                      <a:cubicBezTo>
                        <a:pt x="6209" y="20158"/>
                        <a:pt x="3919" y="19385"/>
                        <a:pt x="2859" y="16997"/>
                      </a:cubicBezTo>
                      <a:cubicBezTo>
                        <a:pt x="2846" y="16967"/>
                        <a:pt x="2832" y="16937"/>
                        <a:pt x="2819" y="16906"/>
                      </a:cubicBezTo>
                      <a:cubicBezTo>
                        <a:pt x="1665" y="17089"/>
                        <a:pt x="620" y="15977"/>
                        <a:pt x="484" y="14424"/>
                      </a:cubicBezTo>
                      <a:cubicBezTo>
                        <a:pt x="412" y="13596"/>
                        <a:pt x="614" y="12767"/>
                        <a:pt x="1038" y="12158"/>
                      </a:cubicBezTo>
                      <a:cubicBezTo>
                        <a:pt x="38" y="11364"/>
                        <a:pt x="-297" y="9621"/>
                        <a:pt x="288" y="8266"/>
                      </a:cubicBezTo>
                      <a:cubicBezTo>
                        <a:pt x="626" y="7483"/>
                        <a:pt x="1218" y="6966"/>
                        <a:pt x="1882" y="6873"/>
                      </a:cubicBezTo>
                      <a:close/>
                    </a:path>
                  </a:pathLst>
                </a:custGeom>
                <a:solidFill>
                  <a:srgbClr val="BAAD8D"/>
                </a:solidFill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lIns="38100" tIns="38100" rIns="38100" bIns="38100"/>
                <a:lstStyle/>
                <a:p>
                  <a:pPr>
                    <a:defRPr/>
                  </a:pPr>
                  <a:endParaRPr lang="en-US">
                    <a:cs typeface="Baskerville" charset="0"/>
                  </a:endParaRPr>
                </a:p>
              </p:txBody>
            </p:sp>
            <p:sp>
              <p:nvSpPr>
                <p:cNvPr id="27658" name="AutoShape 10"/>
                <p:cNvSpPr>
                  <a:spLocks/>
                </p:cNvSpPr>
                <p:nvPr/>
              </p:nvSpPr>
              <p:spPr bwMode="auto">
                <a:xfrm>
                  <a:off x="6" y="3"/>
                  <a:ext cx="123" cy="58"/>
                </a:xfrm>
                <a:custGeom>
                  <a:avLst/>
                  <a:gdLst>
                    <a:gd name="T0" fmla="*/ 10800 w 21600"/>
                    <a:gd name="T1" fmla="*/ 10800 h 21600"/>
                    <a:gd name="T2" fmla="*/ 10800 w 21600"/>
                    <a:gd name="T3" fmla="*/ 10800 h 21600"/>
                    <a:gd name="T4" fmla="*/ 10800 w 21600"/>
                    <a:gd name="T5" fmla="*/ 10800 h 21600"/>
                    <a:gd name="T6" fmla="*/ 10800 w 21600"/>
                    <a:gd name="T7" fmla="*/ 108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1380" y="14010"/>
                      </a:moveTo>
                      <a:cubicBezTo>
                        <a:pt x="898" y="14065"/>
                        <a:pt x="416" y="13902"/>
                        <a:pt x="0" y="13541"/>
                      </a:cubicBezTo>
                      <a:moveTo>
                        <a:pt x="2598" y="19136"/>
                      </a:moveTo>
                      <a:cubicBezTo>
                        <a:pt x="2404" y="19249"/>
                        <a:pt x="2201" y="19325"/>
                        <a:pt x="1994" y="19360"/>
                      </a:cubicBezTo>
                      <a:moveTo>
                        <a:pt x="7802" y="21600"/>
                      </a:moveTo>
                      <a:cubicBezTo>
                        <a:pt x="7656" y="21279"/>
                        <a:pt x="7534" y="20936"/>
                        <a:pt x="7438" y="20577"/>
                      </a:cubicBezTo>
                      <a:moveTo>
                        <a:pt x="14531" y="19049"/>
                      </a:moveTo>
                      <a:cubicBezTo>
                        <a:pt x="14510" y="19430"/>
                        <a:pt x="14461" y="19806"/>
                        <a:pt x="14386" y="20171"/>
                      </a:cubicBezTo>
                      <a:moveTo>
                        <a:pt x="17420" y="12115"/>
                      </a:moveTo>
                      <a:cubicBezTo>
                        <a:pt x="18513" y="12896"/>
                        <a:pt x="19202" y="14527"/>
                        <a:pt x="19192" y="16309"/>
                      </a:cubicBezTo>
                      <a:moveTo>
                        <a:pt x="21600" y="7648"/>
                      </a:moveTo>
                      <a:cubicBezTo>
                        <a:pt x="21423" y="8255"/>
                        <a:pt x="21153" y="8793"/>
                        <a:pt x="20811" y="9221"/>
                      </a:cubicBezTo>
                      <a:moveTo>
                        <a:pt x="19706" y="1813"/>
                      </a:moveTo>
                      <a:cubicBezTo>
                        <a:pt x="19737" y="2058"/>
                        <a:pt x="19751" y="2307"/>
                        <a:pt x="19748" y="2556"/>
                      </a:cubicBezTo>
                      <a:moveTo>
                        <a:pt x="14668" y="947"/>
                      </a:moveTo>
                      <a:cubicBezTo>
                        <a:pt x="14771" y="604"/>
                        <a:pt x="14907" y="285"/>
                        <a:pt x="15072" y="0"/>
                      </a:cubicBezTo>
                      <a:moveTo>
                        <a:pt x="10888" y="1398"/>
                      </a:moveTo>
                      <a:cubicBezTo>
                        <a:pt x="10930" y="1115"/>
                        <a:pt x="10996" y="841"/>
                        <a:pt x="11084" y="581"/>
                      </a:cubicBezTo>
                      <a:moveTo>
                        <a:pt x="6452" y="1676"/>
                      </a:moveTo>
                      <a:cubicBezTo>
                        <a:pt x="6709" y="1897"/>
                        <a:pt x="6946" y="2163"/>
                        <a:pt x="7160" y="2468"/>
                      </a:cubicBezTo>
                      <a:moveTo>
                        <a:pt x="1071" y="7904"/>
                      </a:moveTo>
                      <a:cubicBezTo>
                        <a:pt x="1015" y="7631"/>
                        <a:pt x="974" y="7353"/>
                        <a:pt x="948" y="707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lIns="38100" tIns="38100" rIns="38100" bIns="38100"/>
                <a:lstStyle/>
                <a:p>
                  <a:pPr>
                    <a:defRPr/>
                  </a:pPr>
                  <a:endParaRPr lang="en-US">
                    <a:cs typeface="Baskerville" charset="0"/>
                  </a:endParaRPr>
                </a:p>
              </p:txBody>
            </p:sp>
          </p:grpSp>
          <p:grpSp>
            <p:nvGrpSpPr>
              <p:cNvPr id="4110" name="Group 11"/>
              <p:cNvGrpSpPr>
                <a:grpSpLocks/>
              </p:cNvGrpSpPr>
              <p:nvPr/>
            </p:nvGrpSpPr>
            <p:grpSpPr bwMode="auto">
              <a:xfrm>
                <a:off x="31" y="39"/>
                <a:ext cx="139" cy="57"/>
                <a:chOff x="0" y="0"/>
                <a:chExt cx="139" cy="57"/>
              </a:xfrm>
            </p:grpSpPr>
            <p:sp>
              <p:nvSpPr>
                <p:cNvPr id="27660" name="AutoShape 12"/>
                <p:cNvSpPr>
                  <a:spLocks/>
                </p:cNvSpPr>
                <p:nvPr/>
              </p:nvSpPr>
              <p:spPr bwMode="auto">
                <a:xfrm>
                  <a:off x="0" y="0"/>
                  <a:ext cx="139" cy="57"/>
                </a:xfrm>
                <a:custGeom>
                  <a:avLst/>
                  <a:gdLst>
                    <a:gd name="T0" fmla="+- 0 10736 297"/>
                    <a:gd name="T1" fmla="*/ T0 w 20879"/>
                    <a:gd name="T2" fmla="+- 0 10743 402"/>
                    <a:gd name="T3" fmla="*/ 10743 h 20683"/>
                    <a:gd name="T4" fmla="+- 0 10736 297"/>
                    <a:gd name="T5" fmla="*/ T4 w 20879"/>
                    <a:gd name="T6" fmla="+- 0 10743 402"/>
                    <a:gd name="T7" fmla="*/ 10743 h 20683"/>
                    <a:gd name="T8" fmla="+- 0 10736 297"/>
                    <a:gd name="T9" fmla="*/ T8 w 20879"/>
                    <a:gd name="T10" fmla="+- 0 10743 402"/>
                    <a:gd name="T11" fmla="*/ 10743 h 20683"/>
                    <a:gd name="T12" fmla="+- 0 10736 297"/>
                    <a:gd name="T13" fmla="*/ T12 w 20879"/>
                    <a:gd name="T14" fmla="+- 0 10743 402"/>
                    <a:gd name="T15" fmla="*/ 10743 h 2068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l="0" t="0" r="r" b="b"/>
                  <a:pathLst>
                    <a:path w="20879" h="20683">
                      <a:moveTo>
                        <a:pt x="1900" y="6809"/>
                      </a:moveTo>
                      <a:cubicBezTo>
                        <a:pt x="1657" y="4402"/>
                        <a:pt x="2907" y="2186"/>
                        <a:pt x="4690" y="1859"/>
                      </a:cubicBezTo>
                      <a:cubicBezTo>
                        <a:pt x="5413" y="1726"/>
                        <a:pt x="6148" y="1924"/>
                        <a:pt x="6778" y="2422"/>
                      </a:cubicBezTo>
                      <a:cubicBezTo>
                        <a:pt x="7444" y="726"/>
                        <a:pt x="9003" y="81"/>
                        <a:pt x="10258" y="982"/>
                      </a:cubicBezTo>
                      <a:cubicBezTo>
                        <a:pt x="10478" y="1139"/>
                        <a:pt x="10679" y="1339"/>
                        <a:pt x="10857" y="1575"/>
                      </a:cubicBezTo>
                      <a:cubicBezTo>
                        <a:pt x="11376" y="169"/>
                        <a:pt x="12641" y="-402"/>
                        <a:pt x="13682" y="299"/>
                      </a:cubicBezTo>
                      <a:cubicBezTo>
                        <a:pt x="13971" y="493"/>
                        <a:pt x="14222" y="774"/>
                        <a:pt x="14417" y="1120"/>
                      </a:cubicBezTo>
                      <a:cubicBezTo>
                        <a:pt x="15254" y="-210"/>
                        <a:pt x="16734" y="-374"/>
                        <a:pt x="17721" y="753"/>
                      </a:cubicBezTo>
                      <a:cubicBezTo>
                        <a:pt x="18137" y="1226"/>
                        <a:pt x="18416" y="1880"/>
                        <a:pt x="18513" y="2601"/>
                      </a:cubicBezTo>
                      <a:cubicBezTo>
                        <a:pt x="19885" y="3106"/>
                        <a:pt x="20694" y="5019"/>
                        <a:pt x="20320" y="6873"/>
                      </a:cubicBezTo>
                      <a:cubicBezTo>
                        <a:pt x="20289" y="7029"/>
                        <a:pt x="20249" y="7182"/>
                        <a:pt x="20202" y="7330"/>
                      </a:cubicBezTo>
                      <a:cubicBezTo>
                        <a:pt x="21303" y="9263"/>
                        <a:pt x="21033" y="12033"/>
                        <a:pt x="19601" y="13517"/>
                      </a:cubicBezTo>
                      <a:cubicBezTo>
                        <a:pt x="19155" y="13979"/>
                        <a:pt x="18628" y="14278"/>
                        <a:pt x="18072" y="14386"/>
                      </a:cubicBezTo>
                      <a:cubicBezTo>
                        <a:pt x="18059" y="16465"/>
                        <a:pt x="16799" y="18137"/>
                        <a:pt x="15257" y="18120"/>
                      </a:cubicBezTo>
                      <a:cubicBezTo>
                        <a:pt x="14742" y="18115"/>
                        <a:pt x="14238" y="17917"/>
                        <a:pt x="13801" y="17549"/>
                      </a:cubicBezTo>
                      <a:cubicBezTo>
                        <a:pt x="13279" y="19880"/>
                        <a:pt x="11460" y="21198"/>
                        <a:pt x="9737" y="20492"/>
                      </a:cubicBezTo>
                      <a:cubicBezTo>
                        <a:pt x="9015" y="20196"/>
                        <a:pt x="8392" y="19570"/>
                        <a:pt x="7972" y="18722"/>
                      </a:cubicBezTo>
                      <a:cubicBezTo>
                        <a:pt x="6209" y="20158"/>
                        <a:pt x="3919" y="19385"/>
                        <a:pt x="2859" y="16997"/>
                      </a:cubicBezTo>
                      <a:cubicBezTo>
                        <a:pt x="2846" y="16967"/>
                        <a:pt x="2832" y="16937"/>
                        <a:pt x="2819" y="16906"/>
                      </a:cubicBezTo>
                      <a:cubicBezTo>
                        <a:pt x="1665" y="17089"/>
                        <a:pt x="620" y="15977"/>
                        <a:pt x="484" y="14424"/>
                      </a:cubicBezTo>
                      <a:cubicBezTo>
                        <a:pt x="412" y="13596"/>
                        <a:pt x="614" y="12767"/>
                        <a:pt x="1038" y="12158"/>
                      </a:cubicBezTo>
                      <a:cubicBezTo>
                        <a:pt x="38" y="11364"/>
                        <a:pt x="-297" y="9621"/>
                        <a:pt x="288" y="8266"/>
                      </a:cubicBezTo>
                      <a:cubicBezTo>
                        <a:pt x="626" y="7483"/>
                        <a:pt x="1218" y="6966"/>
                        <a:pt x="1882" y="6873"/>
                      </a:cubicBezTo>
                      <a:close/>
                    </a:path>
                  </a:pathLst>
                </a:custGeom>
                <a:solidFill>
                  <a:srgbClr val="E3DED1"/>
                </a:solidFill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lIns="38100" tIns="38100" rIns="38100" bIns="38100"/>
                <a:lstStyle/>
                <a:p>
                  <a:pPr>
                    <a:defRPr/>
                  </a:pPr>
                  <a:endParaRPr lang="en-US">
                    <a:cs typeface="Baskerville" charset="0"/>
                  </a:endParaRPr>
                </a:p>
              </p:txBody>
            </p:sp>
            <p:sp>
              <p:nvSpPr>
                <p:cNvPr id="27661" name="AutoShape 13"/>
                <p:cNvSpPr>
                  <a:spLocks/>
                </p:cNvSpPr>
                <p:nvPr/>
              </p:nvSpPr>
              <p:spPr bwMode="auto">
                <a:xfrm>
                  <a:off x="7" y="2"/>
                  <a:ext cx="127" cy="49"/>
                </a:xfrm>
                <a:custGeom>
                  <a:avLst/>
                  <a:gdLst>
                    <a:gd name="T0" fmla="*/ 10800 w 21600"/>
                    <a:gd name="T1" fmla="*/ 10800 h 21600"/>
                    <a:gd name="T2" fmla="*/ 10800 w 21600"/>
                    <a:gd name="T3" fmla="*/ 10800 h 21600"/>
                    <a:gd name="T4" fmla="*/ 10800 w 21600"/>
                    <a:gd name="T5" fmla="*/ 10800 h 21600"/>
                    <a:gd name="T6" fmla="*/ 10800 w 21600"/>
                    <a:gd name="T7" fmla="*/ 108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1380" y="14010"/>
                      </a:moveTo>
                      <a:cubicBezTo>
                        <a:pt x="898" y="14065"/>
                        <a:pt x="416" y="13902"/>
                        <a:pt x="0" y="13541"/>
                      </a:cubicBezTo>
                      <a:moveTo>
                        <a:pt x="2598" y="19136"/>
                      </a:moveTo>
                      <a:cubicBezTo>
                        <a:pt x="2404" y="19249"/>
                        <a:pt x="2201" y="19325"/>
                        <a:pt x="1994" y="19360"/>
                      </a:cubicBezTo>
                      <a:moveTo>
                        <a:pt x="7802" y="21600"/>
                      </a:moveTo>
                      <a:cubicBezTo>
                        <a:pt x="7656" y="21279"/>
                        <a:pt x="7534" y="20936"/>
                        <a:pt x="7438" y="20577"/>
                      </a:cubicBezTo>
                      <a:moveTo>
                        <a:pt x="14531" y="19049"/>
                      </a:moveTo>
                      <a:cubicBezTo>
                        <a:pt x="14510" y="19430"/>
                        <a:pt x="14461" y="19806"/>
                        <a:pt x="14386" y="20171"/>
                      </a:cubicBezTo>
                      <a:moveTo>
                        <a:pt x="17420" y="12115"/>
                      </a:moveTo>
                      <a:cubicBezTo>
                        <a:pt x="18513" y="12896"/>
                        <a:pt x="19202" y="14527"/>
                        <a:pt x="19192" y="16309"/>
                      </a:cubicBezTo>
                      <a:moveTo>
                        <a:pt x="21600" y="7648"/>
                      </a:moveTo>
                      <a:cubicBezTo>
                        <a:pt x="21423" y="8255"/>
                        <a:pt x="21153" y="8793"/>
                        <a:pt x="20811" y="9221"/>
                      </a:cubicBezTo>
                      <a:moveTo>
                        <a:pt x="19706" y="1813"/>
                      </a:moveTo>
                      <a:cubicBezTo>
                        <a:pt x="19737" y="2058"/>
                        <a:pt x="19751" y="2307"/>
                        <a:pt x="19748" y="2556"/>
                      </a:cubicBezTo>
                      <a:moveTo>
                        <a:pt x="14668" y="947"/>
                      </a:moveTo>
                      <a:cubicBezTo>
                        <a:pt x="14771" y="604"/>
                        <a:pt x="14907" y="285"/>
                        <a:pt x="15072" y="0"/>
                      </a:cubicBezTo>
                      <a:moveTo>
                        <a:pt x="10888" y="1398"/>
                      </a:moveTo>
                      <a:cubicBezTo>
                        <a:pt x="10930" y="1115"/>
                        <a:pt x="10996" y="841"/>
                        <a:pt x="11084" y="581"/>
                      </a:cubicBezTo>
                      <a:moveTo>
                        <a:pt x="6452" y="1676"/>
                      </a:moveTo>
                      <a:cubicBezTo>
                        <a:pt x="6709" y="1897"/>
                        <a:pt x="6946" y="2163"/>
                        <a:pt x="7160" y="2468"/>
                      </a:cubicBezTo>
                      <a:moveTo>
                        <a:pt x="1071" y="7904"/>
                      </a:moveTo>
                      <a:cubicBezTo>
                        <a:pt x="1015" y="7631"/>
                        <a:pt x="974" y="7353"/>
                        <a:pt x="948" y="707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lIns="38100" tIns="38100" rIns="38100" bIns="38100"/>
                <a:lstStyle/>
                <a:p>
                  <a:pPr>
                    <a:defRPr/>
                  </a:pPr>
                  <a:endParaRPr lang="en-US">
                    <a:cs typeface="Baskerville" charset="0"/>
                  </a:endParaRPr>
                </a:p>
              </p:txBody>
            </p:sp>
          </p:grpSp>
          <p:grpSp>
            <p:nvGrpSpPr>
              <p:cNvPr id="4111" name="Group 14"/>
              <p:cNvGrpSpPr>
                <a:grpSpLocks/>
              </p:cNvGrpSpPr>
              <p:nvPr/>
            </p:nvGrpSpPr>
            <p:grpSpPr bwMode="auto">
              <a:xfrm>
                <a:off x="69" y="0"/>
                <a:ext cx="117" cy="57"/>
                <a:chOff x="0" y="0"/>
                <a:chExt cx="117" cy="57"/>
              </a:xfrm>
            </p:grpSpPr>
            <p:sp>
              <p:nvSpPr>
                <p:cNvPr id="27663" name="AutoShape 15"/>
                <p:cNvSpPr>
                  <a:spLocks/>
                </p:cNvSpPr>
                <p:nvPr/>
              </p:nvSpPr>
              <p:spPr bwMode="auto">
                <a:xfrm>
                  <a:off x="0" y="0"/>
                  <a:ext cx="117" cy="57"/>
                </a:xfrm>
                <a:custGeom>
                  <a:avLst/>
                  <a:gdLst>
                    <a:gd name="T0" fmla="+- 0 10736 297"/>
                    <a:gd name="T1" fmla="*/ T0 w 20879"/>
                    <a:gd name="T2" fmla="+- 0 10743 402"/>
                    <a:gd name="T3" fmla="*/ 10743 h 20683"/>
                    <a:gd name="T4" fmla="+- 0 10736 297"/>
                    <a:gd name="T5" fmla="*/ T4 w 20879"/>
                    <a:gd name="T6" fmla="+- 0 10743 402"/>
                    <a:gd name="T7" fmla="*/ 10743 h 20683"/>
                    <a:gd name="T8" fmla="+- 0 10736 297"/>
                    <a:gd name="T9" fmla="*/ T8 w 20879"/>
                    <a:gd name="T10" fmla="+- 0 10743 402"/>
                    <a:gd name="T11" fmla="*/ 10743 h 20683"/>
                    <a:gd name="T12" fmla="+- 0 10736 297"/>
                    <a:gd name="T13" fmla="*/ T12 w 20879"/>
                    <a:gd name="T14" fmla="+- 0 10743 402"/>
                    <a:gd name="T15" fmla="*/ 10743 h 20683"/>
                  </a:gdLst>
                  <a:ahLst/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l="0" t="0" r="r" b="b"/>
                  <a:pathLst>
                    <a:path w="20879" h="20683">
                      <a:moveTo>
                        <a:pt x="1900" y="6809"/>
                      </a:moveTo>
                      <a:cubicBezTo>
                        <a:pt x="1657" y="4402"/>
                        <a:pt x="2907" y="2186"/>
                        <a:pt x="4690" y="1859"/>
                      </a:cubicBezTo>
                      <a:cubicBezTo>
                        <a:pt x="5413" y="1726"/>
                        <a:pt x="6148" y="1924"/>
                        <a:pt x="6778" y="2422"/>
                      </a:cubicBezTo>
                      <a:cubicBezTo>
                        <a:pt x="7444" y="726"/>
                        <a:pt x="9003" y="81"/>
                        <a:pt x="10258" y="982"/>
                      </a:cubicBezTo>
                      <a:cubicBezTo>
                        <a:pt x="10478" y="1139"/>
                        <a:pt x="10679" y="1339"/>
                        <a:pt x="10857" y="1575"/>
                      </a:cubicBezTo>
                      <a:cubicBezTo>
                        <a:pt x="11376" y="169"/>
                        <a:pt x="12641" y="-402"/>
                        <a:pt x="13682" y="299"/>
                      </a:cubicBezTo>
                      <a:cubicBezTo>
                        <a:pt x="13971" y="493"/>
                        <a:pt x="14222" y="774"/>
                        <a:pt x="14417" y="1120"/>
                      </a:cubicBezTo>
                      <a:cubicBezTo>
                        <a:pt x="15254" y="-210"/>
                        <a:pt x="16734" y="-374"/>
                        <a:pt x="17721" y="753"/>
                      </a:cubicBezTo>
                      <a:cubicBezTo>
                        <a:pt x="18137" y="1226"/>
                        <a:pt x="18416" y="1880"/>
                        <a:pt x="18513" y="2601"/>
                      </a:cubicBezTo>
                      <a:cubicBezTo>
                        <a:pt x="19885" y="3106"/>
                        <a:pt x="20694" y="5019"/>
                        <a:pt x="20320" y="6873"/>
                      </a:cubicBezTo>
                      <a:cubicBezTo>
                        <a:pt x="20289" y="7029"/>
                        <a:pt x="20249" y="7182"/>
                        <a:pt x="20202" y="7330"/>
                      </a:cubicBezTo>
                      <a:cubicBezTo>
                        <a:pt x="21302" y="9263"/>
                        <a:pt x="21033" y="12033"/>
                        <a:pt x="19601" y="13517"/>
                      </a:cubicBezTo>
                      <a:cubicBezTo>
                        <a:pt x="19155" y="13979"/>
                        <a:pt x="18628" y="14278"/>
                        <a:pt x="18072" y="14386"/>
                      </a:cubicBezTo>
                      <a:cubicBezTo>
                        <a:pt x="18059" y="16465"/>
                        <a:pt x="16799" y="18137"/>
                        <a:pt x="15257" y="18120"/>
                      </a:cubicBezTo>
                      <a:cubicBezTo>
                        <a:pt x="14742" y="18115"/>
                        <a:pt x="14238" y="17917"/>
                        <a:pt x="13801" y="17549"/>
                      </a:cubicBezTo>
                      <a:cubicBezTo>
                        <a:pt x="13279" y="19880"/>
                        <a:pt x="11460" y="21198"/>
                        <a:pt x="9737" y="20492"/>
                      </a:cubicBezTo>
                      <a:cubicBezTo>
                        <a:pt x="9015" y="20196"/>
                        <a:pt x="8392" y="19570"/>
                        <a:pt x="7972" y="18722"/>
                      </a:cubicBezTo>
                      <a:cubicBezTo>
                        <a:pt x="6209" y="20158"/>
                        <a:pt x="3919" y="19385"/>
                        <a:pt x="2859" y="16997"/>
                      </a:cubicBezTo>
                      <a:cubicBezTo>
                        <a:pt x="2846" y="16967"/>
                        <a:pt x="2832" y="16937"/>
                        <a:pt x="2819" y="16906"/>
                      </a:cubicBezTo>
                      <a:cubicBezTo>
                        <a:pt x="1665" y="17089"/>
                        <a:pt x="620" y="15977"/>
                        <a:pt x="484" y="14424"/>
                      </a:cubicBezTo>
                      <a:cubicBezTo>
                        <a:pt x="412" y="13596"/>
                        <a:pt x="614" y="12767"/>
                        <a:pt x="1038" y="12158"/>
                      </a:cubicBezTo>
                      <a:cubicBezTo>
                        <a:pt x="38" y="11364"/>
                        <a:pt x="-297" y="9621"/>
                        <a:pt x="288" y="8266"/>
                      </a:cubicBezTo>
                      <a:cubicBezTo>
                        <a:pt x="626" y="7483"/>
                        <a:pt x="1218" y="6966"/>
                        <a:pt x="1882" y="6873"/>
                      </a:cubicBezTo>
                      <a:close/>
                    </a:path>
                  </a:pathLst>
                </a:custGeom>
                <a:solidFill>
                  <a:srgbClr val="595959"/>
                </a:solidFill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lIns="38100" tIns="38100" rIns="38100" bIns="38100"/>
                <a:lstStyle/>
                <a:p>
                  <a:pPr>
                    <a:defRPr/>
                  </a:pPr>
                  <a:endParaRPr lang="en-US">
                    <a:cs typeface="Baskerville" charset="0"/>
                  </a:endParaRPr>
                </a:p>
              </p:txBody>
            </p:sp>
            <p:sp>
              <p:nvSpPr>
                <p:cNvPr id="27664" name="AutoShape 16"/>
                <p:cNvSpPr>
                  <a:spLocks/>
                </p:cNvSpPr>
                <p:nvPr/>
              </p:nvSpPr>
              <p:spPr bwMode="auto">
                <a:xfrm>
                  <a:off x="5" y="2"/>
                  <a:ext cx="108" cy="49"/>
                </a:xfrm>
                <a:custGeom>
                  <a:avLst/>
                  <a:gdLst>
                    <a:gd name="T0" fmla="*/ 10800 w 21600"/>
                    <a:gd name="T1" fmla="*/ 10800 h 21600"/>
                    <a:gd name="T2" fmla="*/ 10800 w 21600"/>
                    <a:gd name="T3" fmla="*/ 10800 h 21600"/>
                    <a:gd name="T4" fmla="*/ 10800 w 21600"/>
                    <a:gd name="T5" fmla="*/ 10800 h 21600"/>
                    <a:gd name="T6" fmla="*/ 10800 w 21600"/>
                    <a:gd name="T7" fmla="*/ 108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1380" y="14010"/>
                      </a:moveTo>
                      <a:cubicBezTo>
                        <a:pt x="898" y="14065"/>
                        <a:pt x="416" y="13902"/>
                        <a:pt x="0" y="13541"/>
                      </a:cubicBezTo>
                      <a:moveTo>
                        <a:pt x="2598" y="19136"/>
                      </a:moveTo>
                      <a:cubicBezTo>
                        <a:pt x="2404" y="19249"/>
                        <a:pt x="2201" y="19325"/>
                        <a:pt x="1994" y="19360"/>
                      </a:cubicBezTo>
                      <a:moveTo>
                        <a:pt x="7802" y="21600"/>
                      </a:moveTo>
                      <a:cubicBezTo>
                        <a:pt x="7656" y="21279"/>
                        <a:pt x="7534" y="20936"/>
                        <a:pt x="7438" y="20577"/>
                      </a:cubicBezTo>
                      <a:moveTo>
                        <a:pt x="14531" y="19049"/>
                      </a:moveTo>
                      <a:cubicBezTo>
                        <a:pt x="14510" y="19430"/>
                        <a:pt x="14461" y="19806"/>
                        <a:pt x="14386" y="20171"/>
                      </a:cubicBezTo>
                      <a:moveTo>
                        <a:pt x="17420" y="12115"/>
                      </a:moveTo>
                      <a:cubicBezTo>
                        <a:pt x="18513" y="12896"/>
                        <a:pt x="19202" y="14527"/>
                        <a:pt x="19192" y="16309"/>
                      </a:cubicBezTo>
                      <a:moveTo>
                        <a:pt x="21600" y="7648"/>
                      </a:moveTo>
                      <a:cubicBezTo>
                        <a:pt x="21423" y="8255"/>
                        <a:pt x="21153" y="8793"/>
                        <a:pt x="20811" y="9221"/>
                      </a:cubicBezTo>
                      <a:moveTo>
                        <a:pt x="19706" y="1813"/>
                      </a:moveTo>
                      <a:cubicBezTo>
                        <a:pt x="19737" y="2058"/>
                        <a:pt x="19751" y="2307"/>
                        <a:pt x="19748" y="2556"/>
                      </a:cubicBezTo>
                      <a:moveTo>
                        <a:pt x="14668" y="947"/>
                      </a:moveTo>
                      <a:cubicBezTo>
                        <a:pt x="14771" y="604"/>
                        <a:pt x="14907" y="285"/>
                        <a:pt x="15072" y="0"/>
                      </a:cubicBezTo>
                      <a:moveTo>
                        <a:pt x="10888" y="1398"/>
                      </a:moveTo>
                      <a:cubicBezTo>
                        <a:pt x="10930" y="1115"/>
                        <a:pt x="10996" y="841"/>
                        <a:pt x="11084" y="581"/>
                      </a:cubicBezTo>
                      <a:moveTo>
                        <a:pt x="6452" y="1676"/>
                      </a:moveTo>
                      <a:cubicBezTo>
                        <a:pt x="6709" y="1897"/>
                        <a:pt x="6946" y="2163"/>
                        <a:pt x="7160" y="2468"/>
                      </a:cubicBezTo>
                      <a:moveTo>
                        <a:pt x="1071" y="7904"/>
                      </a:moveTo>
                      <a:cubicBezTo>
                        <a:pt x="1015" y="7631"/>
                        <a:pt x="974" y="7353"/>
                        <a:pt x="948" y="707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lIns="38100" tIns="38100" rIns="38100" bIns="38100"/>
                <a:lstStyle/>
                <a:p>
                  <a:pPr>
                    <a:defRPr/>
                  </a:pPr>
                  <a:endParaRPr lang="en-US">
                    <a:cs typeface="Baskerville" charset="0"/>
                  </a:endParaRPr>
                </a:p>
              </p:txBody>
            </p:sp>
          </p:grpSp>
          <p:sp>
            <p:nvSpPr>
              <p:cNvPr id="27665" name="AutoShape 17"/>
              <p:cNvSpPr>
                <a:spLocks/>
              </p:cNvSpPr>
              <p:nvPr/>
            </p:nvSpPr>
            <p:spPr bwMode="auto">
              <a:xfrm>
                <a:off x="58" y="33"/>
                <a:ext cx="91" cy="8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8472" y="0"/>
                    </a:moveTo>
                    <a:lnTo>
                      <a:pt x="12860" y="6080"/>
                    </a:lnTo>
                    <a:lnTo>
                      <a:pt x="11050" y="6797"/>
                    </a:lnTo>
                    <a:lnTo>
                      <a:pt x="16577" y="12007"/>
                    </a:lnTo>
                    <a:lnTo>
                      <a:pt x="14767" y="12877"/>
                    </a:lnTo>
                    <a:lnTo>
                      <a:pt x="21600" y="21600"/>
                    </a:lnTo>
                    <a:lnTo>
                      <a:pt x="10012" y="14915"/>
                    </a:lnTo>
                    <a:lnTo>
                      <a:pt x="12222" y="13987"/>
                    </a:lnTo>
                    <a:lnTo>
                      <a:pt x="5021" y="9705"/>
                    </a:lnTo>
                    <a:lnTo>
                      <a:pt x="7601" y="8382"/>
                    </a:lnTo>
                    <a:lnTo>
                      <a:pt x="0" y="3890"/>
                    </a:lnTo>
                    <a:close/>
                  </a:path>
                </a:pathLst>
              </a:custGeom>
              <a:solidFill>
                <a:srgbClr val="FFFFFF"/>
              </a:solidFill>
              <a:ln w="25400" cap="flat" cmpd="sng">
                <a:solidFill>
                  <a:srgbClr val="FFC0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defTabSz="457177">
                  <a:defRPr/>
                </a:pPr>
                <a:endParaRPr lang="en-US" sz="1200">
                  <a:cs typeface="Baskerville" charset="0"/>
                </a:endParaRPr>
              </a:p>
            </p:txBody>
          </p:sp>
        </p:grpSp>
        <p:sp>
          <p:nvSpPr>
            <p:cNvPr id="27666" name="AutoShape 18"/>
            <p:cNvSpPr>
              <a:spLocks/>
            </p:cNvSpPr>
            <p:nvPr/>
          </p:nvSpPr>
          <p:spPr bwMode="auto">
            <a:xfrm>
              <a:off x="190" y="45"/>
              <a:ext cx="303" cy="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Font typeface="Verdana" charset="0"/>
                <a:buNone/>
                <a:defRPr/>
              </a:pPr>
              <a:r>
                <a:rPr lang="en-US" b="1" dirty="0">
                  <a:latin typeface="Verdana" charset="0"/>
                  <a:cs typeface="Verdana" charset="0"/>
                  <a:sym typeface="Verdana" charset="0"/>
                </a:rPr>
                <a:t>PROCESO PENAL</a:t>
              </a:r>
              <a:endParaRPr lang="en-US" dirty="0">
                <a:cs typeface="Baskerville" charset="0"/>
              </a:endParaRPr>
            </a:p>
          </p:txBody>
        </p:sp>
      </p:grpSp>
      <p:sp>
        <p:nvSpPr>
          <p:cNvPr id="27667" name="AutoShape 19"/>
          <p:cNvSpPr>
            <a:spLocks/>
          </p:cNvSpPr>
          <p:nvPr/>
        </p:nvSpPr>
        <p:spPr bwMode="auto">
          <a:xfrm>
            <a:off x="2411760" y="4221088"/>
            <a:ext cx="6322020" cy="140977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000" dirty="0">
                <a:latin typeface="Arial" charset="0"/>
                <a:cs typeface="Arial" charset="0"/>
                <a:sym typeface="Arial" charset="0"/>
              </a:rPr>
              <a:t>Artículo 20 de la Constitución Política de los Estados Unidos Mexicanos </a:t>
            </a:r>
          </a:p>
          <a:p>
            <a:pPr>
              <a:defRPr/>
            </a:pPr>
            <a:r>
              <a:rPr lang="en-US" sz="2000" dirty="0">
                <a:latin typeface="Arial" charset="0"/>
                <a:cs typeface="Arial" charset="0"/>
                <a:sym typeface="Arial" charset="0"/>
              </a:rPr>
              <a:t> </a:t>
            </a:r>
          </a:p>
          <a:p>
            <a:pPr algn="just">
              <a:defRPr/>
            </a:pPr>
            <a:r>
              <a:rPr lang="en-US" sz="2000" dirty="0">
                <a:latin typeface="Arial" charset="0"/>
                <a:cs typeface="Arial" charset="0"/>
                <a:sym typeface="Arial" charset="0"/>
              </a:rPr>
              <a:t>I. El proceso penal tendrá por objeto el esclarecimiento de los hechos, proteger al inocente, procurar que el culpable no quede impune y que los daños causados por el delito se </a:t>
            </a:r>
            <a:r>
              <a:rPr lang="en-US" sz="2000" dirty="0" smtClean="0">
                <a:latin typeface="Arial" charset="0"/>
                <a:cs typeface="Arial" charset="0"/>
                <a:sym typeface="Arial" charset="0"/>
              </a:rPr>
              <a:t>reparen</a:t>
            </a:r>
            <a:endParaRPr lang="en-US" sz="2000" dirty="0"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5301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>
              <a:buClr>
                <a:srgbClr val="FFB05E"/>
              </a:buClr>
              <a:defRPr/>
            </a:pPr>
            <a:r>
              <a:rPr lang="en-US" sz="6400" dirty="0">
                <a:solidFill>
                  <a:srgbClr val="FFB05E"/>
                </a:solidFill>
              </a:rPr>
              <a:t/>
            </a:r>
            <a:br>
              <a:rPr lang="en-US" sz="6400" dirty="0">
                <a:solidFill>
                  <a:srgbClr val="FFB05E"/>
                </a:solidFill>
              </a:rPr>
            </a:br>
            <a:r>
              <a:rPr lang="en-US" sz="6400" dirty="0">
                <a:solidFill>
                  <a:srgbClr val="FFB05E"/>
                </a:solidFill>
              </a:rPr>
              <a:t/>
            </a:r>
            <a:br>
              <a:rPr lang="en-US" sz="6400" dirty="0">
                <a:solidFill>
                  <a:srgbClr val="FFB05E"/>
                </a:solidFill>
              </a:rPr>
            </a:br>
            <a:r>
              <a:rPr lang="en-US" sz="6400" dirty="0">
                <a:solidFill>
                  <a:srgbClr val="FFB05E"/>
                </a:solidFill>
              </a:rPr>
              <a:t/>
            </a:r>
            <a:br>
              <a:rPr lang="en-US" sz="6400" dirty="0">
                <a:solidFill>
                  <a:srgbClr val="FFB05E"/>
                </a:solidFill>
              </a:rPr>
            </a:br>
            <a:r>
              <a:rPr lang="en-US" sz="6400" dirty="0">
                <a:solidFill>
                  <a:srgbClr val="FFB05E"/>
                </a:solidFill>
              </a:rPr>
              <a:t/>
            </a:r>
            <a:br>
              <a:rPr lang="en-US" sz="6400" dirty="0">
                <a:solidFill>
                  <a:srgbClr val="FFB05E"/>
                </a:solidFill>
              </a:rPr>
            </a:br>
            <a:r>
              <a:rPr lang="en-US" sz="6400" dirty="0">
                <a:solidFill>
                  <a:srgbClr val="FFB05E"/>
                </a:solidFill>
              </a:rPr>
              <a:t/>
            </a:r>
            <a:br>
              <a:rPr lang="en-US" sz="6400" dirty="0">
                <a:solidFill>
                  <a:srgbClr val="FFB05E"/>
                </a:solidFill>
              </a:rPr>
            </a:br>
            <a:r>
              <a:rPr lang="en-US" sz="6400" dirty="0">
                <a:solidFill>
                  <a:srgbClr val="FFB05E"/>
                </a:solidFill>
              </a:rPr>
              <a:t/>
            </a:r>
            <a:br>
              <a:rPr lang="en-US" sz="6400" dirty="0">
                <a:solidFill>
                  <a:srgbClr val="FFB05E"/>
                </a:solidFill>
              </a:rPr>
            </a:br>
            <a:endParaRPr lang="en-US" dirty="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1844824"/>
            <a:ext cx="8363272" cy="3400423"/>
          </a:xfrm>
        </p:spPr>
        <p:txBody>
          <a:bodyPr/>
          <a:lstStyle/>
          <a:p>
            <a:pPr marL="342882" indent="-342882">
              <a:spcBef>
                <a:spcPts val="600"/>
              </a:spcBef>
              <a:buClr>
                <a:srgbClr val="323232"/>
              </a:buClr>
              <a:buFont typeface="ArialMT" charset="0"/>
              <a:buChar char="»"/>
              <a:defRPr/>
            </a:pPr>
            <a:endParaRPr lang="en-US" sz="2800" dirty="0">
              <a:solidFill>
                <a:srgbClr val="323232"/>
              </a:solidFill>
            </a:endParaRPr>
          </a:p>
        </p:txBody>
      </p:sp>
      <p:sp>
        <p:nvSpPr>
          <p:cNvPr id="29699" name="AutoShape 3"/>
          <p:cNvSpPr>
            <a:spLocks/>
          </p:cNvSpPr>
          <p:nvPr/>
        </p:nvSpPr>
        <p:spPr bwMode="auto">
          <a:xfrm>
            <a:off x="481087" y="3346401"/>
            <a:ext cx="4012778" cy="178928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DADAD"/>
          </a:solidFill>
          <a:ln w="25400" cap="flat" cmpd="sng">
            <a:solidFill>
              <a:srgbClr val="ADADAD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29700" name="AutoShape 4"/>
          <p:cNvSpPr>
            <a:spLocks/>
          </p:cNvSpPr>
          <p:nvPr/>
        </p:nvSpPr>
        <p:spPr bwMode="auto">
          <a:xfrm>
            <a:off x="4624462" y="3346401"/>
            <a:ext cx="4012778" cy="178928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B050"/>
          </a:solidFill>
          <a:ln w="25400" cap="flat" cmpd="sng">
            <a:solidFill>
              <a:srgbClr val="00B05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29701" name="AutoShape 5"/>
          <p:cNvSpPr>
            <a:spLocks/>
          </p:cNvSpPr>
          <p:nvPr/>
        </p:nvSpPr>
        <p:spPr bwMode="auto">
          <a:xfrm>
            <a:off x="552525" y="3775026"/>
            <a:ext cx="4012778" cy="6351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3600" dirty="0">
                <a:latin typeface="Verdana" charset="0"/>
                <a:cs typeface="Verdana" charset="0"/>
                <a:sym typeface="Verdana" charset="0"/>
              </a:rPr>
              <a:t>INVESTIGACIÓN</a:t>
            </a:r>
            <a:endParaRPr lang="en-US" dirty="0">
              <a:cs typeface="Baskerville" charset="0"/>
            </a:endParaRPr>
          </a:p>
        </p:txBody>
      </p:sp>
      <p:sp>
        <p:nvSpPr>
          <p:cNvPr id="29703" name="AutoShape 7"/>
          <p:cNvSpPr>
            <a:spLocks/>
          </p:cNvSpPr>
          <p:nvPr/>
        </p:nvSpPr>
        <p:spPr bwMode="auto">
          <a:xfrm>
            <a:off x="5326559" y="3635500"/>
            <a:ext cx="2615283" cy="91417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Clr>
                <a:srgbClr val="FFFFFF"/>
              </a:buClr>
              <a:buFont typeface="Verdana" charset="0"/>
              <a:buNone/>
              <a:defRPr/>
            </a:pPr>
            <a:r>
              <a:rPr lang="en-US" sz="5400">
                <a:solidFill>
                  <a:srgbClr val="FFFFFF"/>
                </a:solidFill>
                <a:latin typeface="Verdana" charset="0"/>
                <a:cs typeface="Verdana" charset="0"/>
                <a:sym typeface="Verdana" charset="0"/>
              </a:rPr>
              <a:t>JUICIO</a:t>
            </a:r>
            <a:endParaRPr lang="en-US">
              <a:cs typeface="Baskerville" charset="0"/>
            </a:endParaRPr>
          </a:p>
        </p:txBody>
      </p:sp>
      <p:sp>
        <p:nvSpPr>
          <p:cNvPr id="29704" name="AutoShape 8"/>
          <p:cNvSpPr>
            <a:spLocks/>
          </p:cNvSpPr>
          <p:nvPr/>
        </p:nvSpPr>
        <p:spPr bwMode="auto">
          <a:xfrm>
            <a:off x="589360" y="4556373"/>
            <a:ext cx="8089181" cy="35495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defRPr/>
            </a:pPr>
            <a:r>
              <a:rPr lang="en-US" sz="2000" b="1" dirty="0">
                <a:cs typeface="Baskerville" charset="0"/>
              </a:rPr>
              <a:t>OBTENCIÓN DE LA PRUEBA</a:t>
            </a:r>
            <a:r>
              <a:rPr lang="en-US" sz="2000" dirty="0">
                <a:cs typeface="Baskerville" charset="0"/>
              </a:rPr>
              <a:t>	</a:t>
            </a:r>
            <a:r>
              <a:rPr lang="en-US" sz="2000" b="1" dirty="0">
                <a:solidFill>
                  <a:srgbClr val="FFFFFF"/>
                </a:solidFill>
                <a:cs typeface="Baskerville" charset="0"/>
              </a:rPr>
              <a:t>EXHIBICIÓN DE LA PRUEBA</a:t>
            </a:r>
            <a:endParaRPr lang="en-US" sz="2000" dirty="0">
              <a:cs typeface="Baskerville" charset="0"/>
            </a:endParaRPr>
          </a:p>
        </p:txBody>
      </p:sp>
      <p:sp>
        <p:nvSpPr>
          <p:cNvPr id="29705" name="AutoShape 9"/>
          <p:cNvSpPr>
            <a:spLocks/>
          </p:cNvSpPr>
          <p:nvPr/>
        </p:nvSpPr>
        <p:spPr bwMode="auto">
          <a:xfrm>
            <a:off x="1259631" y="1845097"/>
            <a:ext cx="7421141" cy="1143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lnSpc>
                <a:spcPct val="80000"/>
              </a:lnSpc>
              <a:defRPr/>
            </a:pPr>
            <a:r>
              <a:rPr lang="en-US" sz="3900" b="1" dirty="0">
                <a:cs typeface="Baskerville" charset="0"/>
              </a:rPr>
              <a:t>LAS DOS GRANDES FASES DEL PROCESO PENAL</a:t>
            </a:r>
            <a:endParaRPr lang="en-US" dirty="0"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6856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AutoShape 3"/>
          <p:cNvSpPr>
            <a:spLocks/>
          </p:cNvSpPr>
          <p:nvPr/>
        </p:nvSpPr>
        <p:spPr bwMode="auto">
          <a:xfrm>
            <a:off x="549176" y="2628677"/>
            <a:ext cx="4012779" cy="14287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DADAD"/>
          </a:solidFill>
          <a:ln w="25400" cap="flat" cmpd="sng">
            <a:solidFill>
              <a:srgbClr val="ADADAD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0724" name="AutoShape 4"/>
          <p:cNvSpPr>
            <a:spLocks/>
          </p:cNvSpPr>
          <p:nvPr/>
        </p:nvSpPr>
        <p:spPr bwMode="auto">
          <a:xfrm>
            <a:off x="4692551" y="2628677"/>
            <a:ext cx="4012779" cy="14287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B050"/>
          </a:solidFill>
          <a:ln w="25400" cap="flat" cmpd="sng">
            <a:solidFill>
              <a:srgbClr val="00B05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0725" name="AutoShape 5"/>
          <p:cNvSpPr>
            <a:spLocks/>
          </p:cNvSpPr>
          <p:nvPr/>
        </p:nvSpPr>
        <p:spPr bwMode="auto">
          <a:xfrm>
            <a:off x="620613" y="3057302"/>
            <a:ext cx="4012779" cy="6351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3600" dirty="0">
                <a:latin typeface="Verdana" charset="0"/>
                <a:cs typeface="Verdana" charset="0"/>
                <a:sym typeface="Verdana" charset="0"/>
              </a:rPr>
              <a:t>INVESTIGACIÓN</a:t>
            </a:r>
            <a:endParaRPr lang="en-US" dirty="0">
              <a:cs typeface="Baskerville" charset="0"/>
            </a:endParaRPr>
          </a:p>
        </p:txBody>
      </p:sp>
      <p:sp>
        <p:nvSpPr>
          <p:cNvPr id="30726" name="AutoShape 6"/>
          <p:cNvSpPr>
            <a:spLocks/>
          </p:cNvSpPr>
          <p:nvPr/>
        </p:nvSpPr>
        <p:spPr bwMode="auto">
          <a:xfrm>
            <a:off x="1620738" y="1699990"/>
            <a:ext cx="6439421" cy="5715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3200" b="1">
                <a:latin typeface="Verdana" charset="0"/>
                <a:cs typeface="Verdana" charset="0"/>
                <a:sym typeface="Verdana" charset="0"/>
              </a:rPr>
              <a:t>P R O C E S O        P E N A L</a:t>
            </a:r>
            <a:endParaRPr lang="en-US">
              <a:cs typeface="Baskerville" charset="0"/>
            </a:endParaRPr>
          </a:p>
        </p:txBody>
      </p:sp>
      <p:sp>
        <p:nvSpPr>
          <p:cNvPr id="30727" name="AutoShape 7"/>
          <p:cNvSpPr>
            <a:spLocks/>
          </p:cNvSpPr>
          <p:nvPr/>
        </p:nvSpPr>
        <p:spPr bwMode="auto">
          <a:xfrm>
            <a:off x="5049738" y="2914427"/>
            <a:ext cx="3010421" cy="91417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5400">
                <a:latin typeface="Verdana" charset="0"/>
                <a:cs typeface="Verdana" charset="0"/>
                <a:sym typeface="Verdana" charset="0"/>
              </a:rPr>
              <a:t>JUICIO</a:t>
            </a:r>
            <a:endParaRPr lang="en-US">
              <a:cs typeface="Baskerville" charset="0"/>
            </a:endParaRPr>
          </a:p>
        </p:txBody>
      </p:sp>
      <p:grpSp>
        <p:nvGrpSpPr>
          <p:cNvPr id="6150" name="Group 8"/>
          <p:cNvGrpSpPr>
            <a:grpSpLocks/>
          </p:cNvGrpSpPr>
          <p:nvPr/>
        </p:nvGrpSpPr>
        <p:grpSpPr bwMode="auto">
          <a:xfrm>
            <a:off x="2692301" y="3843115"/>
            <a:ext cx="3786188" cy="1428750"/>
            <a:chOff x="0" y="0"/>
            <a:chExt cx="299" cy="113"/>
          </a:xfrm>
        </p:grpSpPr>
        <p:sp>
          <p:nvSpPr>
            <p:cNvPr id="30729" name="AutoShape 9"/>
            <p:cNvSpPr>
              <a:spLocks/>
            </p:cNvSpPr>
            <p:nvPr/>
          </p:nvSpPr>
          <p:spPr bwMode="auto">
            <a:xfrm>
              <a:off x="0" y="0"/>
              <a:ext cx="299" cy="11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7564"/>
                  </a:moveTo>
                  <a:lnTo>
                    <a:pt x="9781" y="7564"/>
                  </a:lnTo>
                  <a:lnTo>
                    <a:pt x="9781" y="5400"/>
                  </a:lnTo>
                  <a:lnTo>
                    <a:pt x="8762" y="5400"/>
                  </a:lnTo>
                  <a:lnTo>
                    <a:pt x="10800" y="0"/>
                  </a:lnTo>
                  <a:lnTo>
                    <a:pt x="12837" y="5400"/>
                  </a:lnTo>
                  <a:lnTo>
                    <a:pt x="11818" y="5400"/>
                  </a:lnTo>
                  <a:lnTo>
                    <a:pt x="11818" y="7564"/>
                  </a:lnTo>
                  <a:lnTo>
                    <a:pt x="21600" y="7564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defRPr/>
              </a:pPr>
              <a:endParaRPr lang="en-US">
                <a:cs typeface="Baskerville" charset="0"/>
              </a:endParaRPr>
            </a:p>
          </p:txBody>
        </p:sp>
        <p:sp>
          <p:nvSpPr>
            <p:cNvPr id="30730" name="AutoShape 10"/>
            <p:cNvSpPr>
              <a:spLocks/>
            </p:cNvSpPr>
            <p:nvPr/>
          </p:nvSpPr>
          <p:spPr bwMode="auto">
            <a:xfrm>
              <a:off x="0" y="51"/>
              <a:ext cx="299" cy="5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r>
                <a:rPr lang="en-US" sz="3600" b="1">
                  <a:solidFill>
                    <a:srgbClr val="FFFFFF"/>
                  </a:solidFill>
                  <a:cs typeface="Baskerville" charset="0"/>
                </a:rPr>
                <a:t>TRANSICIÓN</a:t>
              </a:r>
              <a:endParaRPr lang="en-US">
                <a:cs typeface="Baskerville" charset="0"/>
              </a:endParaRPr>
            </a:p>
          </p:txBody>
        </p:sp>
      </p:grpSp>
      <p:sp>
        <p:nvSpPr>
          <p:cNvPr id="30731" name="AutoShape 11"/>
          <p:cNvSpPr>
            <a:spLocks/>
          </p:cNvSpPr>
          <p:nvPr/>
        </p:nvSpPr>
        <p:spPr bwMode="auto">
          <a:xfrm>
            <a:off x="3335238" y="5571010"/>
            <a:ext cx="2590726" cy="52015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2800" b="1">
                <a:latin typeface="Verdana" charset="0"/>
                <a:cs typeface="Verdana" charset="0"/>
                <a:sym typeface="Verdana" charset="0"/>
              </a:rPr>
              <a:t>¿PRUEBAS?</a:t>
            </a:r>
            <a:endParaRPr lang="en-US"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166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95597" y="4576465"/>
            <a:ext cx="8229824" cy="1143000"/>
          </a:xfrm>
        </p:spPr>
        <p:txBody>
          <a:bodyPr/>
          <a:lstStyle/>
          <a:p>
            <a:pPr eaLnBrk="1">
              <a:buClr>
                <a:srgbClr val="FFFFFF"/>
              </a:buClr>
              <a:defRPr/>
            </a:pPr>
            <a:r>
              <a:rPr lang="en-US" sz="6400"/>
              <a:t>E T A P A S</a:t>
            </a:r>
            <a:endParaRPr lang="en-US" smtClean="0"/>
          </a:p>
        </p:txBody>
      </p:sp>
      <p:sp>
        <p:nvSpPr>
          <p:cNvPr id="31747" name="AutoShape 3"/>
          <p:cNvSpPr>
            <a:spLocks/>
          </p:cNvSpPr>
          <p:nvPr/>
        </p:nvSpPr>
        <p:spPr bwMode="auto">
          <a:xfrm>
            <a:off x="609451" y="2951262"/>
            <a:ext cx="2500313" cy="14287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DADAD"/>
          </a:solidFill>
          <a:ln w="25400" cap="flat" cmpd="sng">
            <a:solidFill>
              <a:srgbClr val="ADADAD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 anchor="ctr"/>
          <a:lstStyle/>
          <a:p>
            <a:pPr>
              <a:buClr>
                <a:srgbClr val="FFFFFF"/>
              </a:buClr>
              <a:defRPr/>
            </a:pPr>
            <a:endParaRPr lang="en-US">
              <a:solidFill>
                <a:srgbClr val="FFFFFF"/>
              </a:solidFill>
              <a:cs typeface="Baskerville" charset="0"/>
            </a:endParaRPr>
          </a:p>
        </p:txBody>
      </p:sp>
      <p:sp>
        <p:nvSpPr>
          <p:cNvPr id="31748" name="AutoShape 4"/>
          <p:cNvSpPr>
            <a:spLocks/>
          </p:cNvSpPr>
          <p:nvPr/>
        </p:nvSpPr>
        <p:spPr bwMode="auto">
          <a:xfrm>
            <a:off x="555873" y="3422303"/>
            <a:ext cx="2768203" cy="39402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2000" b="1" dirty="0">
                <a:latin typeface="Verdana" charset="0"/>
                <a:cs typeface="Verdana" charset="0"/>
                <a:sym typeface="Verdana" charset="0"/>
              </a:rPr>
              <a:t>INVESTIGACIÓN</a:t>
            </a:r>
            <a:endParaRPr lang="en-US" dirty="0">
              <a:cs typeface="Baskerville" charset="0"/>
            </a:endParaRPr>
          </a:p>
        </p:txBody>
      </p:sp>
      <p:sp>
        <p:nvSpPr>
          <p:cNvPr id="31749" name="AutoShape 5"/>
          <p:cNvSpPr>
            <a:spLocks/>
          </p:cNvSpPr>
          <p:nvPr/>
        </p:nvSpPr>
        <p:spPr bwMode="auto">
          <a:xfrm>
            <a:off x="1432099" y="2082850"/>
            <a:ext cx="5943823" cy="5715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8098" tIns="38098" rIns="38098" bIns="38098"/>
          <a:lstStyle/>
          <a:p>
            <a:pPr>
              <a:buFont typeface="Verdana" charset="0"/>
              <a:buNone/>
              <a:defRPr/>
            </a:pPr>
            <a:r>
              <a:rPr lang="en-US" sz="3200" b="1">
                <a:latin typeface="Verdana" charset="0"/>
                <a:cs typeface="Verdana" charset="0"/>
                <a:sym typeface="Verdana" charset="0"/>
              </a:rPr>
              <a:t>P R O C E S O    P E N A L</a:t>
            </a:r>
            <a:endParaRPr lang="en-US">
              <a:cs typeface="Baskerville" charset="0"/>
            </a:endParaRPr>
          </a:p>
        </p:txBody>
      </p:sp>
      <p:grpSp>
        <p:nvGrpSpPr>
          <p:cNvPr id="7173" name="Group 6"/>
          <p:cNvGrpSpPr>
            <a:grpSpLocks/>
          </p:cNvGrpSpPr>
          <p:nvPr/>
        </p:nvGrpSpPr>
        <p:grpSpPr bwMode="auto">
          <a:xfrm>
            <a:off x="3282777" y="2951262"/>
            <a:ext cx="2668860" cy="1428750"/>
            <a:chOff x="0" y="0"/>
            <a:chExt cx="211" cy="113"/>
          </a:xfrm>
        </p:grpSpPr>
        <p:sp>
          <p:nvSpPr>
            <p:cNvPr id="31751" name="AutoShape 7"/>
            <p:cNvSpPr>
              <a:spLocks/>
            </p:cNvSpPr>
            <p:nvPr/>
          </p:nvSpPr>
          <p:spPr bwMode="auto">
            <a:xfrm>
              <a:off x="0" y="0"/>
              <a:ext cx="211" cy="11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254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31752" name="AutoShape 8"/>
            <p:cNvSpPr>
              <a:spLocks/>
            </p:cNvSpPr>
            <p:nvPr/>
          </p:nvSpPr>
          <p:spPr bwMode="auto">
            <a:xfrm>
              <a:off x="6" y="34"/>
              <a:ext cx="205" cy="3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buFont typeface="Verdana" charset="0"/>
                <a:buNone/>
                <a:defRPr/>
              </a:pPr>
              <a:r>
                <a:rPr lang="en-US" sz="2400" b="1">
                  <a:solidFill>
                    <a:srgbClr val="FFFFFF"/>
                  </a:solidFill>
                  <a:latin typeface="Verdana" charset="0"/>
                  <a:cs typeface="Verdana" charset="0"/>
                  <a:sym typeface="Verdana" charset="0"/>
                </a:rPr>
                <a:t>INTERMEDIA</a:t>
              </a:r>
              <a:endParaRPr lang="en-US">
                <a:cs typeface="Baskerville" charset="0"/>
              </a:endParaRPr>
            </a:p>
          </p:txBody>
        </p:sp>
      </p:grpSp>
      <p:grpSp>
        <p:nvGrpSpPr>
          <p:cNvPr id="7174" name="Group 9"/>
          <p:cNvGrpSpPr>
            <a:grpSpLocks/>
          </p:cNvGrpSpPr>
          <p:nvPr/>
        </p:nvGrpSpPr>
        <p:grpSpPr bwMode="auto">
          <a:xfrm>
            <a:off x="6181576" y="2951262"/>
            <a:ext cx="2299395" cy="1428750"/>
            <a:chOff x="0" y="0"/>
            <a:chExt cx="181" cy="113"/>
          </a:xfrm>
        </p:grpSpPr>
        <p:sp>
          <p:nvSpPr>
            <p:cNvPr id="31754" name="AutoShape 10"/>
            <p:cNvSpPr>
              <a:spLocks/>
            </p:cNvSpPr>
            <p:nvPr/>
          </p:nvSpPr>
          <p:spPr bwMode="auto">
            <a:xfrm>
              <a:off x="0" y="0"/>
              <a:ext cx="181" cy="11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 w="25400" cap="flat" cmpd="sng">
              <a:solidFill>
                <a:srgbClr val="00B05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>
                <a:buClr>
                  <a:srgbClr val="FFFFFF"/>
                </a:buClr>
                <a:defRPr/>
              </a:pPr>
              <a:endParaRPr lang="en-US">
                <a:solidFill>
                  <a:srgbClr val="FFFFFF"/>
                </a:solidFill>
                <a:cs typeface="Baskerville" charset="0"/>
              </a:endParaRPr>
            </a:p>
          </p:txBody>
        </p:sp>
        <p:sp>
          <p:nvSpPr>
            <p:cNvPr id="31755" name="AutoShape 11"/>
            <p:cNvSpPr>
              <a:spLocks/>
            </p:cNvSpPr>
            <p:nvPr/>
          </p:nvSpPr>
          <p:spPr bwMode="auto">
            <a:xfrm>
              <a:off x="11" y="5"/>
              <a:ext cx="165" cy="9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/>
            <a:lstStyle/>
            <a:p>
              <a:pPr>
                <a:buClr>
                  <a:srgbClr val="FFFFFF"/>
                </a:buClr>
                <a:buFont typeface="Verdana" charset="0"/>
                <a:buNone/>
                <a:defRPr/>
              </a:pPr>
              <a:r>
                <a:rPr lang="en-US" sz="3600" b="1">
                  <a:solidFill>
                    <a:srgbClr val="FFFFFF"/>
                  </a:solidFill>
                  <a:latin typeface="Verdana" charset="0"/>
                  <a:cs typeface="Verdana" charset="0"/>
                  <a:sym typeface="Verdana" charset="0"/>
                </a:rPr>
                <a:t>JUICIO ORAL</a:t>
              </a:r>
              <a:endParaRPr lang="en-US">
                <a:cs typeface="Baskerville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44278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3" name="Group 2"/>
          <p:cNvGrpSpPr>
            <a:grpSpLocks/>
          </p:cNvGrpSpPr>
          <p:nvPr/>
        </p:nvGrpSpPr>
        <p:grpSpPr bwMode="auto">
          <a:xfrm>
            <a:off x="498947" y="2419945"/>
            <a:ext cx="3312914" cy="598289"/>
            <a:chOff x="0" y="0"/>
            <a:chExt cx="371" cy="67"/>
          </a:xfrm>
        </p:grpSpPr>
        <p:sp>
          <p:nvSpPr>
            <p:cNvPr id="5123" name="AutoShape 3"/>
            <p:cNvSpPr>
              <a:spLocks/>
            </p:cNvSpPr>
            <p:nvPr/>
          </p:nvSpPr>
          <p:spPr bwMode="auto">
            <a:xfrm>
              <a:off x="0" y="0"/>
              <a:ext cx="371" cy="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en-US" sz="3200" dirty="0">
                  <a:cs typeface="Baskerville" charset="0"/>
                </a:rPr>
                <a:t>INVESTIGACIÓN</a:t>
              </a:r>
              <a:endParaRPr lang="en-US" dirty="0">
                <a:cs typeface="Baskerville" charset="0"/>
              </a:endParaRPr>
            </a:p>
          </p:txBody>
        </p:sp>
        <p:pic>
          <p:nvPicPr>
            <p:cNvPr id="5124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-4"/>
              <a:ext cx="379" cy="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  <p:grpSp>
        <p:nvGrpSpPr>
          <p:cNvPr id="8194" name="Group 5"/>
          <p:cNvGrpSpPr>
            <a:grpSpLocks/>
          </p:cNvGrpSpPr>
          <p:nvPr/>
        </p:nvGrpSpPr>
        <p:grpSpPr bwMode="auto">
          <a:xfrm>
            <a:off x="6559972" y="2419945"/>
            <a:ext cx="2259211" cy="598289"/>
            <a:chOff x="0" y="0"/>
            <a:chExt cx="253" cy="67"/>
          </a:xfrm>
        </p:grpSpPr>
        <p:sp>
          <p:nvSpPr>
            <p:cNvPr id="5126" name="AutoShape 6"/>
            <p:cNvSpPr>
              <a:spLocks/>
            </p:cNvSpPr>
            <p:nvPr/>
          </p:nvSpPr>
          <p:spPr bwMode="auto">
            <a:xfrm>
              <a:off x="0" y="0"/>
              <a:ext cx="253" cy="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en-US" sz="3200">
                  <a:cs typeface="Baskerville" charset="0"/>
                </a:rPr>
                <a:t>JUICIO</a:t>
              </a:r>
              <a:endParaRPr lang="en-US">
                <a:cs typeface="Baskerville" charset="0"/>
              </a:endParaRPr>
            </a:p>
          </p:txBody>
        </p:sp>
        <p:pic>
          <p:nvPicPr>
            <p:cNvPr id="5127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-4"/>
              <a:ext cx="261" cy="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  <p:sp>
        <p:nvSpPr>
          <p:cNvPr id="5128" name="AutoShape 8"/>
          <p:cNvSpPr>
            <a:spLocks/>
          </p:cNvSpPr>
          <p:nvPr/>
        </p:nvSpPr>
        <p:spPr bwMode="auto">
          <a:xfrm>
            <a:off x="475506" y="3134320"/>
            <a:ext cx="1850678" cy="45541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dirty="0" smtClean="0">
                <a:cs typeface="Baskerville" charset="0"/>
              </a:rPr>
              <a:t>I	INICIAL</a:t>
            </a:r>
            <a:endParaRPr lang="en-US" dirty="0">
              <a:cs typeface="Baskerville" charset="0"/>
            </a:endParaRPr>
          </a:p>
        </p:txBody>
      </p:sp>
      <p:sp>
        <p:nvSpPr>
          <p:cNvPr id="5129" name="AutoShape 9"/>
          <p:cNvSpPr>
            <a:spLocks/>
          </p:cNvSpPr>
          <p:nvPr/>
        </p:nvSpPr>
        <p:spPr bwMode="auto">
          <a:xfrm>
            <a:off x="2349625" y="3134320"/>
            <a:ext cx="1535906" cy="45541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sz="1400" dirty="0" smtClean="0">
                <a:cs typeface="Baskerville" charset="0"/>
              </a:rPr>
              <a:t>COMPLEMENTARIA</a:t>
            </a:r>
            <a:endParaRPr lang="en-US" sz="1400" dirty="0">
              <a:cs typeface="Baskerville" charset="0"/>
            </a:endParaRPr>
          </a:p>
        </p:txBody>
      </p:sp>
      <p:grpSp>
        <p:nvGrpSpPr>
          <p:cNvPr id="5130" name="Group 10"/>
          <p:cNvGrpSpPr>
            <a:grpSpLocks/>
          </p:cNvGrpSpPr>
          <p:nvPr/>
        </p:nvGrpSpPr>
        <p:grpSpPr bwMode="auto">
          <a:xfrm>
            <a:off x="3900041" y="2428875"/>
            <a:ext cx="2589609" cy="598289"/>
            <a:chOff x="0" y="0"/>
            <a:chExt cx="290" cy="67"/>
          </a:xfrm>
          <a:noFill/>
        </p:grpSpPr>
        <p:sp>
          <p:nvSpPr>
            <p:cNvPr id="5131" name="AutoShape 11"/>
            <p:cNvSpPr>
              <a:spLocks/>
            </p:cNvSpPr>
            <p:nvPr/>
          </p:nvSpPr>
          <p:spPr bwMode="auto">
            <a:xfrm>
              <a:off x="0" y="0"/>
              <a:ext cx="290" cy="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grp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en-US" sz="3200">
                  <a:cs typeface="Baskerville" charset="0"/>
                </a:rPr>
                <a:t>INTERMEDIA</a:t>
              </a:r>
              <a:endParaRPr lang="en-US">
                <a:cs typeface="Baskerville" charset="0"/>
              </a:endParaRPr>
            </a:p>
          </p:txBody>
        </p:sp>
        <p:pic>
          <p:nvPicPr>
            <p:cNvPr id="5132" name="Picture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-4"/>
              <a:ext cx="298" cy="75"/>
            </a:xfrm>
            <a:prstGeom prst="rect">
              <a:avLst/>
            </a:prstGeom>
            <a:grp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  <p:sp>
        <p:nvSpPr>
          <p:cNvPr id="5133" name="AutoShape 13"/>
          <p:cNvSpPr>
            <a:spLocks/>
          </p:cNvSpPr>
          <p:nvPr/>
        </p:nvSpPr>
        <p:spPr bwMode="auto">
          <a:xfrm>
            <a:off x="251521" y="4049612"/>
            <a:ext cx="1016496" cy="74753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4DDFD"/>
          </a:solidFill>
          <a:ln w="12700" cap="flat" cmpd="sng">
            <a:solidFill>
              <a:srgbClr val="002D99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sz="1700">
                <a:cs typeface="Baskerville" charset="0"/>
              </a:rPr>
              <a:t>Denuncia </a:t>
            </a:r>
          </a:p>
          <a:p>
            <a:pPr>
              <a:defRPr/>
            </a:pPr>
            <a:r>
              <a:rPr lang="en-US" sz="1700">
                <a:cs typeface="Baskerville" charset="0"/>
              </a:rPr>
              <a:t>o Querella</a:t>
            </a:r>
            <a:endParaRPr lang="en-US">
              <a:cs typeface="Baskerville" charset="0"/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V="1">
            <a:off x="463228" y="3627686"/>
            <a:ext cx="7813" cy="436439"/>
          </a:xfrm>
          <a:prstGeom prst="line">
            <a:avLst/>
          </a:prstGeom>
          <a:noFill/>
          <a:ln w="38100" cap="flat" cmpd="sng">
            <a:solidFill>
              <a:srgbClr val="002D99"/>
            </a:solidFill>
            <a:prstDash val="solid"/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pPr>
              <a:defRPr/>
            </a:pPr>
            <a:endParaRPr lang="en-US">
              <a:cs typeface="Baskerville" charset="0"/>
            </a:endParaRPr>
          </a:p>
        </p:txBody>
      </p:sp>
      <p:sp>
        <p:nvSpPr>
          <p:cNvPr id="5135" name="AutoShape 15"/>
          <p:cNvSpPr>
            <a:spLocks/>
          </p:cNvSpPr>
          <p:nvPr/>
        </p:nvSpPr>
        <p:spPr bwMode="auto">
          <a:xfrm>
            <a:off x="2195736" y="5085184"/>
            <a:ext cx="1136154" cy="110046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40800"/>
          </a:solidFill>
          <a:ln w="12700" cap="flat" cmpd="sng">
            <a:solidFill>
              <a:srgbClr val="A40800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sz="1700" dirty="0" err="1">
                <a:solidFill>
                  <a:srgbClr val="FFFFFF"/>
                </a:solidFill>
                <a:cs typeface="Baskerville" charset="0"/>
              </a:rPr>
              <a:t>Formulación</a:t>
            </a:r>
            <a:r>
              <a:rPr lang="en-US" sz="1700" dirty="0">
                <a:solidFill>
                  <a:srgbClr val="FFFFFF"/>
                </a:solidFill>
                <a:cs typeface="Baskerville" charset="0"/>
              </a:rPr>
              <a:t> </a:t>
            </a:r>
          </a:p>
          <a:p>
            <a:pPr>
              <a:defRPr/>
            </a:pPr>
            <a:r>
              <a:rPr lang="en-US" sz="1700" dirty="0">
                <a:solidFill>
                  <a:srgbClr val="FFFFFF"/>
                </a:solidFill>
                <a:cs typeface="Baskerville" charset="0"/>
              </a:rPr>
              <a:t>de </a:t>
            </a:r>
          </a:p>
          <a:p>
            <a:pPr>
              <a:defRPr/>
            </a:pPr>
            <a:r>
              <a:rPr lang="en-US" sz="1700" dirty="0">
                <a:solidFill>
                  <a:srgbClr val="FFFFFF"/>
                </a:solidFill>
                <a:cs typeface="Baskerville" charset="0"/>
              </a:rPr>
              <a:t>Imputación</a:t>
            </a:r>
            <a:endParaRPr lang="en-US" dirty="0">
              <a:cs typeface="Baskerville" charset="0"/>
            </a:endParaRPr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 flipV="1">
            <a:off x="2286000" y="3612059"/>
            <a:ext cx="6697" cy="446484"/>
          </a:xfrm>
          <a:prstGeom prst="line">
            <a:avLst/>
          </a:prstGeom>
          <a:noFill/>
          <a:ln w="38100" cap="flat" cmpd="sng">
            <a:solidFill>
              <a:srgbClr val="002D99"/>
            </a:solidFill>
            <a:prstDash val="solid"/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pPr>
              <a:defRPr/>
            </a:pPr>
            <a:endParaRPr lang="en-US">
              <a:cs typeface="Baskerville" charset="0"/>
            </a:endParaRPr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 flipV="1">
            <a:off x="3885531" y="3587502"/>
            <a:ext cx="2232" cy="1264667"/>
          </a:xfrm>
          <a:prstGeom prst="line">
            <a:avLst/>
          </a:prstGeom>
          <a:noFill/>
          <a:ln w="50800" cap="flat" cmpd="sng">
            <a:solidFill>
              <a:srgbClr val="A40800"/>
            </a:solidFill>
            <a:prstDash val="solid"/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pPr>
              <a:defRPr/>
            </a:pPr>
            <a:endParaRPr lang="en-US">
              <a:cs typeface="Baskerville" charset="0"/>
            </a:endParaRPr>
          </a:p>
        </p:txBody>
      </p:sp>
      <p:sp>
        <p:nvSpPr>
          <p:cNvPr id="5138" name="AutoShape 18"/>
          <p:cNvSpPr>
            <a:spLocks/>
          </p:cNvSpPr>
          <p:nvPr/>
        </p:nvSpPr>
        <p:spPr bwMode="auto">
          <a:xfrm>
            <a:off x="3373190" y="4924722"/>
            <a:ext cx="1198810" cy="102455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90B00"/>
          </a:solidFill>
          <a:ln w="12700" cap="flat" cmpd="sng">
            <a:solidFill>
              <a:srgbClr val="D90B00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sz="1700" dirty="0">
                <a:solidFill>
                  <a:srgbClr val="FFFFFF"/>
                </a:solidFill>
                <a:cs typeface="Baskerville" charset="0"/>
              </a:rPr>
              <a:t>Cierre de  la</a:t>
            </a:r>
          </a:p>
          <a:p>
            <a:pPr>
              <a:defRPr/>
            </a:pPr>
            <a:r>
              <a:rPr lang="en-US" sz="1700" dirty="0">
                <a:solidFill>
                  <a:srgbClr val="FFFFFF"/>
                </a:solidFill>
                <a:cs typeface="Baskerville" charset="0"/>
              </a:rPr>
              <a:t>Investigación</a:t>
            </a:r>
            <a:endParaRPr lang="en-US" dirty="0">
              <a:cs typeface="Baskerville" charset="0"/>
            </a:endParaRPr>
          </a:p>
        </p:txBody>
      </p:sp>
      <p:sp>
        <p:nvSpPr>
          <p:cNvPr id="5139" name="AutoShape 19"/>
          <p:cNvSpPr>
            <a:spLocks/>
          </p:cNvSpPr>
          <p:nvPr/>
        </p:nvSpPr>
        <p:spPr bwMode="auto">
          <a:xfrm>
            <a:off x="1378521" y="4084216"/>
            <a:ext cx="947663" cy="105370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7CCFC"/>
          </a:solidFill>
          <a:ln w="12700" cap="flat" cmpd="sng">
            <a:solidFill>
              <a:srgbClr val="47CCFC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sz="1700" dirty="0" err="1">
                <a:cs typeface="Baskerville" charset="0"/>
              </a:rPr>
              <a:t>Remisión</a:t>
            </a:r>
            <a:r>
              <a:rPr lang="en-US" sz="1700" dirty="0">
                <a:cs typeface="Baskerville" charset="0"/>
              </a:rPr>
              <a:t> del</a:t>
            </a:r>
          </a:p>
          <a:p>
            <a:pPr>
              <a:defRPr/>
            </a:pPr>
            <a:r>
              <a:rPr lang="en-US" sz="1700" dirty="0">
                <a:cs typeface="Baskerville" charset="0"/>
              </a:rPr>
              <a:t>Caso al</a:t>
            </a:r>
          </a:p>
          <a:p>
            <a:pPr>
              <a:defRPr/>
            </a:pPr>
            <a:r>
              <a:rPr lang="en-US" sz="1700" dirty="0">
                <a:cs typeface="Baskerville" charset="0"/>
              </a:rPr>
              <a:t>Juez</a:t>
            </a:r>
            <a:endParaRPr lang="en-US" dirty="0">
              <a:cs typeface="Baskerville" charset="0"/>
            </a:endParaRPr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 flipH="1" flipV="1">
            <a:off x="2365252" y="3616523"/>
            <a:ext cx="30137" cy="1214438"/>
          </a:xfrm>
          <a:prstGeom prst="line">
            <a:avLst/>
          </a:prstGeom>
          <a:noFill/>
          <a:ln w="50800" cap="flat" cmpd="sng">
            <a:solidFill>
              <a:srgbClr val="A40800"/>
            </a:solidFill>
            <a:prstDash val="solid"/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pPr>
              <a:defRPr/>
            </a:pPr>
            <a:endParaRPr lang="en-US">
              <a:cs typeface="Baskerville" charset="0"/>
            </a:endParaRPr>
          </a:p>
        </p:txBody>
      </p:sp>
      <p:sp>
        <p:nvSpPr>
          <p:cNvPr id="5141" name="AutoShape 21"/>
          <p:cNvSpPr>
            <a:spLocks/>
          </p:cNvSpPr>
          <p:nvPr/>
        </p:nvSpPr>
        <p:spPr bwMode="auto">
          <a:xfrm>
            <a:off x="3933527" y="3804046"/>
            <a:ext cx="1070521" cy="41704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7B100"/>
          </a:solidFill>
          <a:ln w="12700" cap="flat" cmpd="sng">
            <a:solidFill>
              <a:srgbClr val="B7B100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sz="1700" dirty="0" err="1">
                <a:cs typeface="Baskerville" charset="0"/>
              </a:rPr>
              <a:t>Acusación</a:t>
            </a:r>
            <a:endParaRPr lang="en-US" dirty="0">
              <a:cs typeface="Baskerville" charset="0"/>
            </a:endParaRPr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flipH="1" flipV="1">
            <a:off x="3979292" y="3086324"/>
            <a:ext cx="25673" cy="689818"/>
          </a:xfrm>
          <a:prstGeom prst="line">
            <a:avLst/>
          </a:prstGeom>
          <a:noFill/>
          <a:ln w="63500" cap="flat" cmpd="sng">
            <a:solidFill>
              <a:srgbClr val="B7B100"/>
            </a:solidFill>
            <a:prstDash val="solid"/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pPr>
              <a:defRPr/>
            </a:pPr>
            <a:endParaRPr lang="en-US">
              <a:cs typeface="Baskerville" charset="0"/>
            </a:endParaRPr>
          </a:p>
        </p:txBody>
      </p:sp>
      <p:sp>
        <p:nvSpPr>
          <p:cNvPr id="5143" name="AutoShape 23"/>
          <p:cNvSpPr>
            <a:spLocks/>
          </p:cNvSpPr>
          <p:nvPr/>
        </p:nvSpPr>
        <p:spPr bwMode="auto">
          <a:xfrm>
            <a:off x="5292080" y="3812976"/>
            <a:ext cx="1164084" cy="8126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7B100"/>
          </a:solidFill>
          <a:ln w="12700" cap="flat" cmpd="sng">
            <a:solidFill>
              <a:srgbClr val="B7B100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sz="1700" dirty="0">
                <a:cs typeface="Baskerville" charset="0"/>
              </a:rPr>
              <a:t>Auto de </a:t>
            </a:r>
          </a:p>
          <a:p>
            <a:pPr>
              <a:defRPr/>
            </a:pPr>
            <a:r>
              <a:rPr lang="en-US" sz="1700" dirty="0" err="1">
                <a:cs typeface="Baskerville" charset="0"/>
              </a:rPr>
              <a:t>Apertura</a:t>
            </a:r>
            <a:r>
              <a:rPr lang="en-US" sz="1700" dirty="0">
                <a:cs typeface="Baskerville" charset="0"/>
              </a:rPr>
              <a:t> a</a:t>
            </a:r>
          </a:p>
          <a:p>
            <a:pPr>
              <a:defRPr/>
            </a:pPr>
            <a:r>
              <a:rPr lang="en-US" sz="1700" dirty="0" err="1">
                <a:cs typeface="Baskerville" charset="0"/>
              </a:rPr>
              <a:t>Juicio</a:t>
            </a:r>
            <a:r>
              <a:rPr lang="en-US" sz="1700" dirty="0">
                <a:cs typeface="Baskerville" charset="0"/>
              </a:rPr>
              <a:t> Oral</a:t>
            </a:r>
            <a:endParaRPr lang="en-US" dirty="0">
              <a:cs typeface="Baskerville" charset="0"/>
            </a:endParaRPr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H="1" flipV="1">
            <a:off x="6429375" y="3062883"/>
            <a:ext cx="1117" cy="724421"/>
          </a:xfrm>
          <a:prstGeom prst="line">
            <a:avLst/>
          </a:prstGeom>
          <a:noFill/>
          <a:ln w="63500" cap="flat" cmpd="sng">
            <a:solidFill>
              <a:srgbClr val="B7B100"/>
            </a:solidFill>
            <a:prstDash val="solid"/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pPr>
              <a:defRPr/>
            </a:pPr>
            <a:endParaRPr lang="en-US">
              <a:cs typeface="Baskerville" charset="0"/>
            </a:endParaRPr>
          </a:p>
        </p:txBody>
      </p:sp>
      <p:sp>
        <p:nvSpPr>
          <p:cNvPr id="5145" name="AutoShape 25"/>
          <p:cNvSpPr>
            <a:spLocks/>
          </p:cNvSpPr>
          <p:nvPr/>
        </p:nvSpPr>
        <p:spPr bwMode="auto">
          <a:xfrm>
            <a:off x="6164833" y="4683621"/>
            <a:ext cx="1384102" cy="11936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558E28"/>
          </a:solidFill>
          <a:ln w="12700" cap="flat" cmpd="sng">
            <a:solidFill>
              <a:srgbClr val="3F691E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sz="1700" dirty="0" err="1">
                <a:cs typeface="Baskerville" charset="0"/>
              </a:rPr>
              <a:t>Recepción</a:t>
            </a:r>
            <a:r>
              <a:rPr lang="en-US" sz="1700" dirty="0">
                <a:cs typeface="Baskerville" charset="0"/>
              </a:rPr>
              <a:t> del</a:t>
            </a:r>
          </a:p>
          <a:p>
            <a:pPr>
              <a:defRPr/>
            </a:pPr>
            <a:r>
              <a:rPr lang="en-US" sz="1700" dirty="0">
                <a:cs typeface="Baskerville" charset="0"/>
              </a:rPr>
              <a:t>Auto de </a:t>
            </a:r>
            <a:r>
              <a:rPr lang="en-US" sz="1700" dirty="0" err="1">
                <a:cs typeface="Baskerville" charset="0"/>
              </a:rPr>
              <a:t>Apertura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dirty="0">
                <a:cs typeface="Baskerville" charset="0"/>
              </a:rPr>
              <a:t>a </a:t>
            </a:r>
            <a:r>
              <a:rPr lang="en-US" sz="1700" dirty="0" err="1">
                <a:cs typeface="Baskerville" charset="0"/>
              </a:rPr>
              <a:t>Juicio</a:t>
            </a:r>
            <a:endParaRPr lang="en-US" sz="1700" dirty="0">
              <a:cs typeface="Baskerville" charset="0"/>
            </a:endParaRPr>
          </a:p>
          <a:p>
            <a:pPr>
              <a:defRPr/>
            </a:pPr>
            <a:r>
              <a:rPr lang="en-US" sz="1700" dirty="0">
                <a:cs typeface="Baskerville" charset="0"/>
              </a:rPr>
              <a:t>Oral</a:t>
            </a:r>
            <a:endParaRPr lang="en-US" dirty="0">
              <a:cs typeface="Baskerville" charset="0"/>
            </a:endParaRPr>
          </a:p>
        </p:txBody>
      </p:sp>
      <p:sp>
        <p:nvSpPr>
          <p:cNvPr id="5146" name="AutoShape 26"/>
          <p:cNvSpPr>
            <a:spLocks/>
          </p:cNvSpPr>
          <p:nvPr/>
        </p:nvSpPr>
        <p:spPr bwMode="auto">
          <a:xfrm>
            <a:off x="7797850" y="4924723"/>
            <a:ext cx="1166638" cy="5715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F691E"/>
          </a:solidFill>
          <a:ln w="12700" cap="flat" cmpd="sng">
            <a:solidFill>
              <a:srgbClr val="3F691E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defRPr/>
            </a:pPr>
            <a:r>
              <a:rPr lang="en-US" sz="1700" dirty="0" err="1">
                <a:cs typeface="Baskerville" charset="0"/>
              </a:rPr>
              <a:t>Sentencia</a:t>
            </a:r>
            <a:r>
              <a:rPr lang="en-US" sz="1700" dirty="0">
                <a:cs typeface="Baskerville" charset="0"/>
              </a:rPr>
              <a:t> </a:t>
            </a:r>
          </a:p>
          <a:p>
            <a:pPr>
              <a:defRPr/>
            </a:pPr>
            <a:r>
              <a:rPr lang="en-US" sz="1700" dirty="0" err="1">
                <a:cs typeface="Baskerville" charset="0"/>
              </a:rPr>
              <a:t>Ejecutoriada</a:t>
            </a:r>
            <a:endParaRPr lang="en-US" dirty="0">
              <a:cs typeface="Baskerville" charset="0"/>
            </a:endParaRPr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 flipH="1" flipV="1">
            <a:off x="6584528" y="3061767"/>
            <a:ext cx="40184" cy="1586135"/>
          </a:xfrm>
          <a:prstGeom prst="line">
            <a:avLst/>
          </a:prstGeom>
          <a:noFill/>
          <a:ln w="76200" cap="flat" cmpd="sng">
            <a:solidFill>
              <a:srgbClr val="3F691E"/>
            </a:solidFill>
            <a:prstDash val="solid"/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pPr>
              <a:defRPr/>
            </a:pPr>
            <a:endParaRPr lang="en-US">
              <a:cs typeface="Baskerville" charset="0"/>
            </a:endParaRPr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 flipH="1" flipV="1">
            <a:off x="3982641" y="3086324"/>
            <a:ext cx="22324" cy="689818"/>
          </a:xfrm>
          <a:prstGeom prst="line">
            <a:avLst/>
          </a:prstGeom>
          <a:noFill/>
          <a:ln w="63500" cap="flat" cmpd="sng">
            <a:solidFill>
              <a:srgbClr val="B7B100"/>
            </a:solidFill>
            <a:prstDash val="solid"/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pPr>
              <a:defRPr/>
            </a:pPr>
            <a:endParaRPr lang="en-US">
              <a:cs typeface="Baskerville" charset="0"/>
            </a:endParaRPr>
          </a:p>
        </p:txBody>
      </p:sp>
      <p:sp>
        <p:nvSpPr>
          <p:cNvPr id="5149" name="Line 29"/>
          <p:cNvSpPr>
            <a:spLocks noChangeShapeType="1"/>
          </p:cNvSpPr>
          <p:nvPr/>
        </p:nvSpPr>
        <p:spPr bwMode="auto">
          <a:xfrm flipH="1" flipV="1">
            <a:off x="8812486" y="3048373"/>
            <a:ext cx="14510" cy="1599530"/>
          </a:xfrm>
          <a:prstGeom prst="line">
            <a:avLst/>
          </a:prstGeom>
          <a:noFill/>
          <a:ln w="76200" cap="flat" cmpd="sng">
            <a:solidFill>
              <a:srgbClr val="3F691E"/>
            </a:solidFill>
            <a:prstDash val="solid"/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64291" tIns="32146" rIns="64291" bIns="32146"/>
          <a:lstStyle/>
          <a:p>
            <a:pPr>
              <a:defRPr/>
            </a:pPr>
            <a:endParaRPr lang="en-US">
              <a:cs typeface="Baskerville" charset="0"/>
            </a:endParaRPr>
          </a:p>
        </p:txBody>
      </p:sp>
      <p:sp>
        <p:nvSpPr>
          <p:cNvPr id="5150" name="AutoShape 30"/>
          <p:cNvSpPr>
            <a:spLocks/>
          </p:cNvSpPr>
          <p:nvPr/>
        </p:nvSpPr>
        <p:spPr bwMode="auto">
          <a:xfrm>
            <a:off x="4473773" y="6295429"/>
            <a:ext cx="205383" cy="2143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EDE7CD"/>
              </a:gs>
              <a:gs pos="100000">
                <a:srgbClr val="EDE1AF"/>
              </a:gs>
            </a:gsLst>
            <a:lin ang="540000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defRPr/>
            </a:pPr>
            <a:fld id="{F5807F13-54AA-BB49-81D4-011AA891214F}" type="slidenum">
              <a:rPr lang="en-US" sz="1000">
                <a:solidFill>
                  <a:srgbClr val="63482A"/>
                </a:solidFill>
                <a:latin typeface="Baskerville SemiBold" charset="0"/>
                <a:cs typeface="Baskerville SemiBold" charset="0"/>
                <a:sym typeface="Baskerville SemiBold" charset="0"/>
              </a:rPr>
              <a:pPr>
                <a:defRPr/>
              </a:pPr>
              <a:t>9</a:t>
            </a:fld>
            <a:endParaRPr lang="en-US"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281931"/>
      </p:ext>
    </p:extLst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2013</TotalTime>
  <Words>855</Words>
  <Application>Microsoft Office PowerPoint</Application>
  <PresentationFormat>Presentación en pantalla (4:3)</PresentationFormat>
  <Paragraphs>296</Paragraphs>
  <Slides>22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ArialMT</vt:lpstr>
      <vt:lpstr>Baskerville</vt:lpstr>
      <vt:lpstr>Baskerville SemiBold</vt:lpstr>
      <vt:lpstr>Calibri</vt:lpstr>
      <vt:lpstr>Verdana</vt:lpstr>
      <vt:lpstr>Wingdings-Regular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FINALIDAD DEL PROCESO PENAL </vt:lpstr>
      <vt:lpstr>      </vt:lpstr>
      <vt:lpstr>Presentación de PowerPoint</vt:lpstr>
      <vt:lpstr>E T A P A 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Docente</cp:lastModifiedBy>
  <cp:revision>57</cp:revision>
  <dcterms:created xsi:type="dcterms:W3CDTF">2012-08-07T16:35:15Z</dcterms:created>
  <dcterms:modified xsi:type="dcterms:W3CDTF">2016-02-09T23:47:07Z</dcterms:modified>
</cp:coreProperties>
</file>